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2"/>
  </p:notesMasterIdLst>
  <p:sldIdLst>
    <p:sldId id="259" r:id="rId6"/>
    <p:sldId id="258" r:id="rId7"/>
    <p:sldId id="281" r:id="rId8"/>
    <p:sldId id="260" r:id="rId9"/>
    <p:sldId id="270" r:id="rId10"/>
    <p:sldId id="288" r:id="rId11"/>
    <p:sldId id="265" r:id="rId12"/>
    <p:sldId id="275" r:id="rId13"/>
    <p:sldId id="266" r:id="rId14"/>
    <p:sldId id="267" r:id="rId15"/>
    <p:sldId id="286" r:id="rId16"/>
    <p:sldId id="289" r:id="rId17"/>
    <p:sldId id="282" r:id="rId18"/>
    <p:sldId id="283" r:id="rId19"/>
    <p:sldId id="285" r:id="rId20"/>
    <p:sldId id="276" r:id="rId21"/>
    <p:sldId id="284" r:id="rId22"/>
    <p:sldId id="274" r:id="rId23"/>
    <p:sldId id="277" r:id="rId24"/>
    <p:sldId id="280" r:id="rId25"/>
    <p:sldId id="278" r:id="rId26"/>
    <p:sldId id="287" r:id="rId27"/>
    <p:sldId id="268" r:id="rId28"/>
    <p:sldId id="271" r:id="rId29"/>
    <p:sldId id="269" r:id="rId30"/>
    <p:sldId id="290" r:id="rId31"/>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94008" autoAdjust="0"/>
  </p:normalViewPr>
  <p:slideViewPr>
    <p:cSldViewPr snapToGrid="0">
      <p:cViewPr varScale="1">
        <p:scale>
          <a:sx n="118" d="100"/>
          <a:sy n="118" d="100"/>
        </p:scale>
        <p:origin x="392" y="208"/>
      </p:cViewPr>
      <p:guideLst>
        <p:guide orient="horz" pos="2160"/>
        <p:guide pos="3840"/>
      </p:guideLst>
    </p:cSldViewPr>
  </p:slideViewPr>
  <p:outlineViewPr>
    <p:cViewPr>
      <p:scale>
        <a:sx n="33" d="100"/>
        <a:sy n="33" d="100"/>
      </p:scale>
      <p:origin x="0" y="-1956"/>
    </p:cViewPr>
  </p:outlineViewPr>
  <p:notesTextViewPr>
    <p:cViewPr>
      <p:scale>
        <a:sx n="1" d="1"/>
        <a:sy n="1" d="1"/>
      </p:scale>
      <p:origin x="0" y="0"/>
    </p:cViewPr>
  </p:notesTextViewPr>
  <p:notesViewPr>
    <p:cSldViewPr snapToGrid="0">
      <p:cViewPr varScale="1">
        <p:scale>
          <a:sx n="52" d="100"/>
          <a:sy n="52" d="100"/>
        </p:scale>
        <p:origin x="29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63F2D2-1DC1-48D8-9BC3-FB4CAF2DCF42}" type="datetimeFigureOut">
              <a:rPr lang="da-DK" smtClean="0"/>
              <a:t>27.03.2023</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1AD8D4-7C35-4FF3-B2E1-74F1A20C10F6}" type="slidenum">
              <a:rPr lang="da-DK" smtClean="0"/>
              <a:t>‹nr.›</a:t>
            </a:fld>
            <a:endParaRPr lang="da-DK"/>
          </a:p>
        </p:txBody>
      </p:sp>
    </p:spTree>
    <p:extLst>
      <p:ext uri="{BB962C8B-B14F-4D97-AF65-F5344CB8AC3E}">
        <p14:creationId xmlns:p14="http://schemas.microsoft.com/office/powerpoint/2010/main" val="2058671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D91AD8D4-7C35-4FF3-B2E1-74F1A20C10F6}" type="slidenum">
              <a:rPr lang="da-DK" smtClean="0"/>
              <a:t>2</a:t>
            </a:fld>
            <a:endParaRPr lang="da-DK"/>
          </a:p>
        </p:txBody>
      </p:sp>
    </p:spTree>
    <p:extLst>
      <p:ext uri="{BB962C8B-B14F-4D97-AF65-F5344CB8AC3E}">
        <p14:creationId xmlns:p14="http://schemas.microsoft.com/office/powerpoint/2010/main" val="2880771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Hvilke muligheder</a:t>
            </a:r>
            <a:r>
              <a:rPr lang="da-DK" baseline="0" dirty="0"/>
              <a:t> er der – </a:t>
            </a:r>
          </a:p>
          <a:p>
            <a:r>
              <a:rPr lang="da-DK" baseline="0" dirty="0"/>
              <a:t>Terminal erklæring – plejeorlov – skal vi søge en aflastningsplads?</a:t>
            </a:r>
          </a:p>
          <a:p>
            <a:endParaRPr lang="da-DK" baseline="0" dirty="0"/>
          </a:p>
          <a:p>
            <a:r>
              <a:rPr lang="da-DK" baseline="0" dirty="0"/>
              <a:t>Mange patienter ER komplekse uden der er kapacitet til at flytte dem til det palliative sengeafsnit eller Hospice.</a:t>
            </a:r>
          </a:p>
          <a:p>
            <a:endParaRPr lang="da-DK" baseline="0" dirty="0"/>
          </a:p>
          <a:p>
            <a:r>
              <a:rPr lang="da-DK" baseline="0" dirty="0"/>
              <a:t>Opfølgninger kan være for deres vores og for samarbejdets skyld.</a:t>
            </a:r>
            <a:endParaRPr lang="da-DK" dirty="0"/>
          </a:p>
        </p:txBody>
      </p:sp>
      <p:sp>
        <p:nvSpPr>
          <p:cNvPr id="4" name="Pladsholder til slidenummer 3"/>
          <p:cNvSpPr>
            <a:spLocks noGrp="1"/>
          </p:cNvSpPr>
          <p:nvPr>
            <p:ph type="sldNum" sz="quarter" idx="10"/>
          </p:nvPr>
        </p:nvSpPr>
        <p:spPr/>
        <p:txBody>
          <a:bodyPr/>
          <a:lstStyle/>
          <a:p>
            <a:fld id="{D91AD8D4-7C35-4FF3-B2E1-74F1A20C10F6}" type="slidenum">
              <a:rPr lang="da-DK" smtClean="0"/>
              <a:t>14</a:t>
            </a:fld>
            <a:endParaRPr lang="da-DK"/>
          </a:p>
        </p:txBody>
      </p:sp>
    </p:spTree>
    <p:extLst>
      <p:ext uri="{BB962C8B-B14F-4D97-AF65-F5344CB8AC3E}">
        <p14:creationId xmlns:p14="http://schemas.microsoft.com/office/powerpoint/2010/main" val="2214963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Kommunikation er den</a:t>
            </a:r>
            <a:r>
              <a:rPr lang="da-DK" baseline="0" dirty="0"/>
              <a:t> største del af arbejdet</a:t>
            </a:r>
          </a:p>
          <a:p>
            <a:r>
              <a:rPr lang="da-DK" baseline="0" dirty="0"/>
              <a:t>Hjælp til at formuleringer, hjælp til at skabe ro og rammer og form på samtalen.</a:t>
            </a:r>
          </a:p>
          <a:p>
            <a:r>
              <a:rPr lang="da-DK" baseline="0" dirty="0"/>
              <a:t>Vise hvordan man kan være tilstede uden at forsøge at fikse</a:t>
            </a:r>
          </a:p>
          <a:p>
            <a:endParaRPr lang="da-DK" baseline="0" dirty="0"/>
          </a:p>
          <a:p>
            <a:r>
              <a:rPr lang="da-DK" baseline="0" dirty="0"/>
              <a:t>Patienterne og de pårørende udtrykker at de føler der bliver taget hånd om dem.</a:t>
            </a:r>
            <a:endParaRPr lang="da-DK" dirty="0"/>
          </a:p>
        </p:txBody>
      </p:sp>
      <p:sp>
        <p:nvSpPr>
          <p:cNvPr id="4" name="Pladsholder til slidenummer 3"/>
          <p:cNvSpPr>
            <a:spLocks noGrp="1"/>
          </p:cNvSpPr>
          <p:nvPr>
            <p:ph type="sldNum" sz="quarter" idx="10"/>
          </p:nvPr>
        </p:nvSpPr>
        <p:spPr/>
        <p:txBody>
          <a:bodyPr/>
          <a:lstStyle/>
          <a:p>
            <a:fld id="{D91AD8D4-7C35-4FF3-B2E1-74F1A20C10F6}" type="slidenum">
              <a:rPr lang="da-DK" smtClean="0"/>
              <a:t>15</a:t>
            </a:fld>
            <a:endParaRPr lang="da-DK"/>
          </a:p>
        </p:txBody>
      </p:sp>
    </p:spTree>
    <p:extLst>
      <p:ext uri="{BB962C8B-B14F-4D97-AF65-F5344CB8AC3E}">
        <p14:creationId xmlns:p14="http://schemas.microsoft.com/office/powerpoint/2010/main" val="2551499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Kulturelle forskelle</a:t>
            </a:r>
          </a:p>
          <a:p>
            <a:r>
              <a:rPr lang="da-DK" dirty="0"/>
              <a:t>Hvad betyder palliation – det er ofte</a:t>
            </a:r>
            <a:r>
              <a:rPr lang="da-DK" baseline="0" dirty="0"/>
              <a:t> forskelligt fra afdeling til afdeling – og fra menneske til menneske</a:t>
            </a:r>
            <a:endParaRPr lang="da-DK" dirty="0"/>
          </a:p>
        </p:txBody>
      </p:sp>
      <p:sp>
        <p:nvSpPr>
          <p:cNvPr id="4" name="Pladsholder til slidenummer 3"/>
          <p:cNvSpPr>
            <a:spLocks noGrp="1"/>
          </p:cNvSpPr>
          <p:nvPr>
            <p:ph type="sldNum" sz="quarter" idx="10"/>
          </p:nvPr>
        </p:nvSpPr>
        <p:spPr/>
        <p:txBody>
          <a:bodyPr/>
          <a:lstStyle/>
          <a:p>
            <a:fld id="{D91AD8D4-7C35-4FF3-B2E1-74F1A20C10F6}" type="slidenum">
              <a:rPr lang="da-DK" smtClean="0"/>
              <a:t>16</a:t>
            </a:fld>
            <a:endParaRPr lang="da-DK"/>
          </a:p>
        </p:txBody>
      </p:sp>
    </p:spTree>
    <p:extLst>
      <p:ext uri="{BB962C8B-B14F-4D97-AF65-F5344CB8AC3E}">
        <p14:creationId xmlns:p14="http://schemas.microsoft.com/office/powerpoint/2010/main" val="1513872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Øjenåbner</a:t>
            </a:r>
            <a:r>
              <a:rPr lang="da-DK" baseline="0" dirty="0"/>
              <a:t> 1</a:t>
            </a:r>
            <a:endParaRPr lang="da-DK" dirty="0"/>
          </a:p>
        </p:txBody>
      </p:sp>
      <p:sp>
        <p:nvSpPr>
          <p:cNvPr id="4" name="Pladsholder til slidenummer 3"/>
          <p:cNvSpPr>
            <a:spLocks noGrp="1"/>
          </p:cNvSpPr>
          <p:nvPr>
            <p:ph type="sldNum" sz="quarter" idx="10"/>
          </p:nvPr>
        </p:nvSpPr>
        <p:spPr/>
        <p:txBody>
          <a:bodyPr/>
          <a:lstStyle/>
          <a:p>
            <a:fld id="{D91AD8D4-7C35-4FF3-B2E1-74F1A20C10F6}" type="slidenum">
              <a:rPr lang="da-DK" smtClean="0"/>
              <a:t>17</a:t>
            </a:fld>
            <a:endParaRPr lang="da-DK"/>
          </a:p>
        </p:txBody>
      </p:sp>
    </p:spTree>
    <p:extLst>
      <p:ext uri="{BB962C8B-B14F-4D97-AF65-F5344CB8AC3E}">
        <p14:creationId xmlns:p14="http://schemas.microsoft.com/office/powerpoint/2010/main" val="1772598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a-DK" altLang="da-DK" dirty="0"/>
              <a:t>Øjenåbner 2</a:t>
            </a:r>
          </a:p>
          <a:p>
            <a:r>
              <a:rPr lang="da-DK" altLang="da-DK" dirty="0"/>
              <a:t>Personalets</a:t>
            </a:r>
            <a:r>
              <a:rPr lang="da-DK" altLang="da-DK" baseline="0" dirty="0"/>
              <a:t> største udfordring … ud fra mine er faringer</a:t>
            </a:r>
            <a:endParaRPr lang="da-DK" altLang="da-DK" dirty="0"/>
          </a:p>
        </p:txBody>
      </p:sp>
      <p:sp>
        <p:nvSpPr>
          <p:cNvPr id="4915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4112E1B-078E-4CF2-B195-068E5C79E3A8}" type="slidenum">
              <a:rPr lang="da-DK" altLang="da-DK" smtClean="0">
                <a:solidFill>
                  <a:srgbClr val="000000"/>
                </a:solidFill>
              </a:rPr>
              <a:pPr>
                <a:spcBef>
                  <a:spcPct val="0"/>
                </a:spcBef>
              </a:pPr>
              <a:t>18</a:t>
            </a:fld>
            <a:endParaRPr lang="da-DK" altLang="da-DK">
              <a:solidFill>
                <a:srgbClr val="000000"/>
              </a:solidFill>
            </a:endParaRPr>
          </a:p>
        </p:txBody>
      </p:sp>
    </p:spTree>
    <p:extLst>
      <p:ext uri="{BB962C8B-B14F-4D97-AF65-F5344CB8AC3E}">
        <p14:creationId xmlns:p14="http://schemas.microsoft.com/office/powerpoint/2010/main" val="3644450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Patientnært</a:t>
            </a:r>
            <a:r>
              <a:rPr lang="da-DK" baseline="0" dirty="0"/>
              <a:t> samarbejde</a:t>
            </a:r>
          </a:p>
          <a:p>
            <a:endParaRPr lang="da-DK" baseline="0" dirty="0"/>
          </a:p>
          <a:p>
            <a:r>
              <a:rPr lang="da-DK" dirty="0"/>
              <a:t>Interaktioner med bevidsthed</a:t>
            </a:r>
            <a:r>
              <a:rPr lang="da-DK" baseline="0" dirty="0"/>
              <a:t> om en potentielt læringssituation for begge parter.</a:t>
            </a:r>
            <a:endParaRPr lang="da-DK" dirty="0"/>
          </a:p>
          <a:p>
            <a:endParaRPr lang="da-DK" dirty="0"/>
          </a:p>
          <a:p>
            <a:r>
              <a:rPr lang="da-DK" dirty="0"/>
              <a:t>Rækker</a:t>
            </a:r>
            <a:r>
              <a:rPr lang="da-DK" baseline="0" dirty="0"/>
              <a:t> hænder ud og gribe hænder – tilgængelighed – imødekommenhed  - ydmyghed.</a:t>
            </a:r>
          </a:p>
          <a:p>
            <a:endParaRPr lang="da-DK" baseline="0" dirty="0"/>
          </a:p>
          <a:p>
            <a:r>
              <a:rPr lang="da-DK" baseline="0" dirty="0"/>
              <a:t>Pædagogisk dokumentation</a:t>
            </a:r>
          </a:p>
          <a:p>
            <a:endParaRPr lang="da-DK" dirty="0"/>
          </a:p>
        </p:txBody>
      </p:sp>
      <p:sp>
        <p:nvSpPr>
          <p:cNvPr id="4" name="Pladsholder til slidenummer 3"/>
          <p:cNvSpPr>
            <a:spLocks noGrp="1"/>
          </p:cNvSpPr>
          <p:nvPr>
            <p:ph type="sldNum" sz="quarter" idx="10"/>
          </p:nvPr>
        </p:nvSpPr>
        <p:spPr/>
        <p:txBody>
          <a:bodyPr/>
          <a:lstStyle/>
          <a:p>
            <a:fld id="{D91AD8D4-7C35-4FF3-B2E1-74F1A20C10F6}" type="slidenum">
              <a:rPr lang="da-DK" smtClean="0"/>
              <a:t>19</a:t>
            </a:fld>
            <a:endParaRPr lang="da-DK"/>
          </a:p>
        </p:txBody>
      </p:sp>
    </p:spTree>
    <p:extLst>
      <p:ext uri="{BB962C8B-B14F-4D97-AF65-F5344CB8AC3E}">
        <p14:creationId xmlns:p14="http://schemas.microsoft.com/office/powerpoint/2010/main" val="477536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En dokumentationsform</a:t>
            </a:r>
            <a:r>
              <a:rPr lang="da-DK" baseline="0" dirty="0"/>
              <a:t> der har til hensigt at skabe opmærksomhed på. at vi har de det palliative, holistiske blik med os.</a:t>
            </a:r>
          </a:p>
          <a:p>
            <a:r>
              <a:rPr lang="da-DK" baseline="0" dirty="0"/>
              <a:t> Et modsvar til den gængse dokumentation, der stort set ikke fokuserer ud over det rent fysiske.</a:t>
            </a:r>
          </a:p>
          <a:p>
            <a:endParaRPr lang="da-DK" baseline="0" dirty="0"/>
          </a:p>
          <a:p>
            <a:r>
              <a:rPr lang="da-DK" baseline="0" dirty="0"/>
              <a:t>Et brugbart notat, der kan bruges til at videresende til primær sektor (Hjemmepleje/Praktiserende læge)</a:t>
            </a:r>
            <a:endParaRPr lang="da-DK" dirty="0"/>
          </a:p>
        </p:txBody>
      </p:sp>
      <p:sp>
        <p:nvSpPr>
          <p:cNvPr id="4" name="Pladsholder til slidenummer 3"/>
          <p:cNvSpPr>
            <a:spLocks noGrp="1"/>
          </p:cNvSpPr>
          <p:nvPr>
            <p:ph type="sldNum" sz="quarter" idx="10"/>
          </p:nvPr>
        </p:nvSpPr>
        <p:spPr/>
        <p:txBody>
          <a:bodyPr/>
          <a:lstStyle/>
          <a:p>
            <a:fld id="{D91AD8D4-7C35-4FF3-B2E1-74F1A20C10F6}" type="slidenum">
              <a:rPr lang="da-DK" smtClean="0"/>
              <a:t>20</a:t>
            </a:fld>
            <a:endParaRPr lang="da-DK"/>
          </a:p>
        </p:txBody>
      </p:sp>
    </p:spTree>
    <p:extLst>
      <p:ext uri="{BB962C8B-B14F-4D97-AF65-F5344CB8AC3E}">
        <p14:creationId xmlns:p14="http://schemas.microsoft.com/office/powerpoint/2010/main" val="3057618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At sætte sig ned på</a:t>
            </a:r>
            <a:r>
              <a:rPr lang="da-DK" baseline="0" dirty="0"/>
              <a:t> en stol ved siden af patienten under en samtale</a:t>
            </a:r>
          </a:p>
          <a:p>
            <a:endParaRPr lang="da-DK" baseline="0" dirty="0"/>
          </a:p>
          <a:p>
            <a:r>
              <a:rPr lang="da-DK" baseline="0" dirty="0"/>
              <a:t>At rammesætte en samtale – og have modet til dialogen</a:t>
            </a:r>
          </a:p>
          <a:p>
            <a:endParaRPr lang="da-DK" baseline="0" dirty="0"/>
          </a:p>
          <a:p>
            <a:r>
              <a:rPr lang="da-DK" baseline="0" dirty="0"/>
              <a:t>Det kan være en mere ”spiseligt” som ung læge, at spørge en sygeplejerske til råds, frem for en overlæge</a:t>
            </a:r>
          </a:p>
          <a:p>
            <a:endParaRPr lang="da-DK" dirty="0"/>
          </a:p>
        </p:txBody>
      </p:sp>
      <p:sp>
        <p:nvSpPr>
          <p:cNvPr id="4" name="Pladsholder til slidenummer 3"/>
          <p:cNvSpPr>
            <a:spLocks noGrp="1"/>
          </p:cNvSpPr>
          <p:nvPr>
            <p:ph type="sldNum" sz="quarter" idx="10"/>
          </p:nvPr>
        </p:nvSpPr>
        <p:spPr/>
        <p:txBody>
          <a:bodyPr/>
          <a:lstStyle/>
          <a:p>
            <a:fld id="{D91AD8D4-7C35-4FF3-B2E1-74F1A20C10F6}" type="slidenum">
              <a:rPr lang="da-DK" smtClean="0"/>
              <a:t>21</a:t>
            </a:fld>
            <a:endParaRPr lang="da-DK"/>
          </a:p>
        </p:txBody>
      </p:sp>
    </p:spTree>
    <p:extLst>
      <p:ext uri="{BB962C8B-B14F-4D97-AF65-F5344CB8AC3E}">
        <p14:creationId xmlns:p14="http://schemas.microsoft.com/office/powerpoint/2010/main" val="1078237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Vi bliver mest kaldt på ifm stop af aktiv behandling</a:t>
            </a:r>
            <a:r>
              <a:rPr lang="da-DK" baseline="0" dirty="0"/>
              <a:t> – er det okay? </a:t>
            </a:r>
          </a:p>
          <a:p>
            <a:r>
              <a:rPr lang="da-DK" baseline="0" dirty="0"/>
              <a:t>Hvad gør vi så nu? – og hvordan for vi det formidlet bedst muligt?</a:t>
            </a:r>
          </a:p>
          <a:p>
            <a:endParaRPr lang="da-DK" dirty="0"/>
          </a:p>
        </p:txBody>
      </p:sp>
      <p:sp>
        <p:nvSpPr>
          <p:cNvPr id="4" name="Pladsholder til slidenummer 3"/>
          <p:cNvSpPr>
            <a:spLocks noGrp="1"/>
          </p:cNvSpPr>
          <p:nvPr>
            <p:ph type="sldNum" sz="quarter" idx="10"/>
          </p:nvPr>
        </p:nvSpPr>
        <p:spPr/>
        <p:txBody>
          <a:bodyPr/>
          <a:lstStyle/>
          <a:p>
            <a:fld id="{D91AD8D4-7C35-4FF3-B2E1-74F1A20C10F6}" type="slidenum">
              <a:rPr lang="da-DK" smtClean="0"/>
              <a:t>22</a:t>
            </a:fld>
            <a:endParaRPr lang="da-DK"/>
          </a:p>
        </p:txBody>
      </p:sp>
    </p:spTree>
    <p:extLst>
      <p:ext uri="{BB962C8B-B14F-4D97-AF65-F5344CB8AC3E}">
        <p14:creationId xmlns:p14="http://schemas.microsoft.com/office/powerpoint/2010/main" val="2977360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D91AD8D4-7C35-4FF3-B2E1-74F1A20C10F6}" type="slidenum">
              <a:rPr lang="da-DK" smtClean="0"/>
              <a:t>24</a:t>
            </a:fld>
            <a:endParaRPr lang="da-DK"/>
          </a:p>
        </p:txBody>
      </p:sp>
    </p:spTree>
    <p:extLst>
      <p:ext uri="{BB962C8B-B14F-4D97-AF65-F5344CB8AC3E}">
        <p14:creationId xmlns:p14="http://schemas.microsoft.com/office/powerpoint/2010/main" val="1514802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Møde nye patientgrupper</a:t>
            </a:r>
            <a:r>
              <a:rPr lang="da-DK" baseline="0" dirty="0"/>
              <a:t> - </a:t>
            </a:r>
            <a:r>
              <a:rPr lang="da-DK" dirty="0"/>
              <a:t>Lære</a:t>
            </a:r>
            <a:r>
              <a:rPr lang="da-DK" baseline="0" dirty="0"/>
              <a:t> om nye specialer</a:t>
            </a:r>
          </a:p>
          <a:p>
            <a:endParaRPr lang="da-DK" dirty="0"/>
          </a:p>
          <a:p>
            <a:r>
              <a:rPr lang="da-DK" dirty="0"/>
              <a:t>Være på usikker grund</a:t>
            </a:r>
          </a:p>
          <a:p>
            <a:endParaRPr lang="da-DK" dirty="0"/>
          </a:p>
          <a:p>
            <a:r>
              <a:rPr lang="da-DK" dirty="0"/>
              <a:t>Have</a:t>
            </a:r>
            <a:r>
              <a:rPr lang="da-DK" baseline="0" dirty="0"/>
              <a:t> modet til at spørge om det de andre tager for givet.</a:t>
            </a:r>
            <a:endParaRPr lang="da-DK" dirty="0"/>
          </a:p>
        </p:txBody>
      </p:sp>
      <p:sp>
        <p:nvSpPr>
          <p:cNvPr id="4" name="Pladsholder til slidenummer 3"/>
          <p:cNvSpPr>
            <a:spLocks noGrp="1"/>
          </p:cNvSpPr>
          <p:nvPr>
            <p:ph type="sldNum" sz="quarter" idx="10"/>
          </p:nvPr>
        </p:nvSpPr>
        <p:spPr/>
        <p:txBody>
          <a:bodyPr/>
          <a:lstStyle/>
          <a:p>
            <a:fld id="{D91AD8D4-7C35-4FF3-B2E1-74F1A20C10F6}" type="slidenum">
              <a:rPr lang="da-DK" smtClean="0"/>
              <a:t>5</a:t>
            </a:fld>
            <a:endParaRPr lang="da-DK"/>
          </a:p>
        </p:txBody>
      </p:sp>
    </p:spTree>
    <p:extLst>
      <p:ext uri="{BB962C8B-B14F-4D97-AF65-F5344CB8AC3E}">
        <p14:creationId xmlns:p14="http://schemas.microsoft.com/office/powerpoint/2010/main" val="2469027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Den organisatoriske</a:t>
            </a:r>
            <a:r>
              <a:rPr lang="da-DK" baseline="0" dirty="0"/>
              <a:t> del er svær for mig at formidle – men jeg prøver alligevel </a:t>
            </a:r>
          </a:p>
          <a:p>
            <a:r>
              <a:rPr lang="da-DK" baseline="0" dirty="0"/>
              <a:t>Det er på baggrund af de første erfaringer vi gjorde med at arbejde over hækken  - at vi nu har etableret tilsynsfunktionen.</a:t>
            </a:r>
          </a:p>
          <a:p>
            <a:r>
              <a:rPr lang="da-DK" baseline="0" dirty="0"/>
              <a:t>Og det har dannet vores værdigrundlag i samarbejdet.</a:t>
            </a:r>
            <a:endParaRPr lang="da-DK" dirty="0"/>
          </a:p>
        </p:txBody>
      </p:sp>
      <p:sp>
        <p:nvSpPr>
          <p:cNvPr id="4" name="Pladsholder til slidenummer 3"/>
          <p:cNvSpPr>
            <a:spLocks noGrp="1"/>
          </p:cNvSpPr>
          <p:nvPr>
            <p:ph type="sldNum" sz="quarter" idx="10"/>
          </p:nvPr>
        </p:nvSpPr>
        <p:spPr/>
        <p:txBody>
          <a:bodyPr/>
          <a:lstStyle/>
          <a:p>
            <a:fld id="{D91AD8D4-7C35-4FF3-B2E1-74F1A20C10F6}" type="slidenum">
              <a:rPr lang="da-DK" smtClean="0"/>
              <a:t>6</a:t>
            </a:fld>
            <a:endParaRPr lang="da-DK"/>
          </a:p>
        </p:txBody>
      </p:sp>
    </p:spTree>
    <p:extLst>
      <p:ext uri="{BB962C8B-B14F-4D97-AF65-F5344CB8AC3E}">
        <p14:creationId xmlns:p14="http://schemas.microsoft.com/office/powerpoint/2010/main" val="2262076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Opgaven var at udvikle</a:t>
            </a:r>
            <a:r>
              <a:rPr lang="da-DK" baseline="0" dirty="0"/>
              <a:t> et generisk koncept for, hvordan man laver en bedre palliativ indsats på OUH</a:t>
            </a:r>
          </a:p>
          <a:p>
            <a:r>
              <a:rPr lang="da-DK" baseline="0" dirty="0"/>
              <a:t>Lav en plan for de indsatser der skal iværksættes.</a:t>
            </a:r>
          </a:p>
          <a:p>
            <a:endParaRPr lang="da-DK" baseline="0" dirty="0"/>
          </a:p>
          <a:p>
            <a:r>
              <a:rPr lang="da-DK" baseline="0" dirty="0"/>
              <a:t>Observer hvad der virker– og overfør det 1:1 til næste afdeling.</a:t>
            </a:r>
          </a:p>
          <a:p>
            <a:endParaRPr lang="da-DK" baseline="0" dirty="0"/>
          </a:p>
          <a:p>
            <a:r>
              <a:rPr lang="da-DK" baseline="0" dirty="0"/>
              <a:t>Der skete bare det, at vi ikke kunne samles – en havde været på nat , en var syg, en var på videreuddannelse og en havde fået omlagt sin vagt.</a:t>
            </a:r>
          </a:p>
          <a:p>
            <a:r>
              <a:rPr lang="da-DK" baseline="0" dirty="0"/>
              <a:t>Tiden var ikke til at holde møder!</a:t>
            </a:r>
          </a:p>
          <a:p>
            <a:r>
              <a:rPr lang="da-DK" baseline="0" dirty="0"/>
              <a:t>Det var svært! Så alt det vi gerne ville – det blev ret svært at gennemføre</a:t>
            </a:r>
          </a:p>
        </p:txBody>
      </p:sp>
      <p:sp>
        <p:nvSpPr>
          <p:cNvPr id="4" name="Pladsholder til slidenummer 3"/>
          <p:cNvSpPr>
            <a:spLocks noGrp="1"/>
          </p:cNvSpPr>
          <p:nvPr>
            <p:ph type="sldNum" sz="quarter" idx="10"/>
          </p:nvPr>
        </p:nvSpPr>
        <p:spPr/>
        <p:txBody>
          <a:bodyPr/>
          <a:lstStyle/>
          <a:p>
            <a:fld id="{D91AD8D4-7C35-4FF3-B2E1-74F1A20C10F6}" type="slidenum">
              <a:rPr lang="da-DK" smtClean="0"/>
              <a:t>7</a:t>
            </a:fld>
            <a:endParaRPr lang="da-DK"/>
          </a:p>
        </p:txBody>
      </p:sp>
    </p:spTree>
    <p:extLst>
      <p:ext uri="{BB962C8B-B14F-4D97-AF65-F5344CB8AC3E}">
        <p14:creationId xmlns:p14="http://schemas.microsoft.com/office/powerpoint/2010/main" val="71231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kern="1200" dirty="0">
                <a:solidFill>
                  <a:schemeClr val="tx1"/>
                </a:solidFill>
                <a:effectLst/>
                <a:latin typeface="+mn-lt"/>
                <a:ea typeface="+mn-ea"/>
                <a:cs typeface="+mn-cs"/>
              </a:rPr>
              <a:t>Vi er nødt til både at være nysgerrige, ydmyge og modige på en gang når vi samarbejder hen over hækken</a:t>
            </a:r>
          </a:p>
          <a:p>
            <a:endParaRPr lang="da-DK" sz="1200" b="0" i="0" kern="1200" dirty="0">
              <a:solidFill>
                <a:schemeClr val="tx1"/>
              </a:solidFill>
              <a:effectLst/>
              <a:latin typeface="+mn-lt"/>
              <a:ea typeface="+mn-ea"/>
              <a:cs typeface="+mn-cs"/>
            </a:endParaRPr>
          </a:p>
          <a:p>
            <a:r>
              <a:rPr lang="da-DK" sz="1200" b="1" i="0" kern="1200" dirty="0">
                <a:solidFill>
                  <a:schemeClr val="tx1"/>
                </a:solidFill>
                <a:effectLst/>
                <a:latin typeface="+mn-lt"/>
                <a:ea typeface="+mn-ea"/>
                <a:cs typeface="+mn-cs"/>
              </a:rPr>
              <a:t>Forberedelse</a:t>
            </a:r>
            <a:r>
              <a:rPr lang="da-DK" sz="1200" b="0" i="0" kern="1200" dirty="0">
                <a:solidFill>
                  <a:schemeClr val="tx1"/>
                </a:solidFill>
                <a:effectLst/>
                <a:latin typeface="+mn-lt"/>
                <a:ea typeface="+mn-ea"/>
                <a:cs typeface="+mn-cs"/>
              </a:rPr>
              <a:t>: Er der ressourcer til at indlede et struktureret</a:t>
            </a:r>
            <a:r>
              <a:rPr lang="da-DK" sz="1200" b="0" i="0" kern="1200" baseline="0" dirty="0">
                <a:solidFill>
                  <a:schemeClr val="tx1"/>
                </a:solidFill>
                <a:effectLst/>
                <a:latin typeface="+mn-lt"/>
                <a:ea typeface="+mn-ea"/>
                <a:cs typeface="+mn-cs"/>
              </a:rPr>
              <a:t> samarbejde? Hvordan er den ledelsesmæssige opbakning? Er der kapacitet fra alle faggrupper til indsatsen? </a:t>
            </a:r>
            <a:endParaRPr lang="da-DK" sz="1200" b="0" i="0" kern="1200" dirty="0">
              <a:solidFill>
                <a:schemeClr val="tx1"/>
              </a:solidFill>
              <a:effectLst/>
              <a:latin typeface="+mn-lt"/>
              <a:ea typeface="+mn-ea"/>
              <a:cs typeface="+mn-cs"/>
            </a:endParaRPr>
          </a:p>
          <a:p>
            <a:endParaRPr lang="da-DK" sz="1200" b="0" i="0" kern="1200" dirty="0">
              <a:solidFill>
                <a:schemeClr val="tx1"/>
              </a:solidFill>
              <a:effectLst/>
              <a:latin typeface="+mn-lt"/>
              <a:ea typeface="+mn-ea"/>
              <a:cs typeface="+mn-cs"/>
            </a:endParaRPr>
          </a:p>
          <a:p>
            <a:r>
              <a:rPr lang="da-DK" sz="1200" b="1" i="0" kern="1200" dirty="0">
                <a:solidFill>
                  <a:schemeClr val="tx1"/>
                </a:solidFill>
                <a:effectLst/>
                <a:latin typeface="+mn-lt"/>
                <a:ea typeface="+mn-ea"/>
                <a:cs typeface="+mn-cs"/>
              </a:rPr>
              <a:t>Navigation</a:t>
            </a:r>
            <a:r>
              <a:rPr lang="da-DK" sz="1200" b="0" i="0" kern="1200" dirty="0">
                <a:solidFill>
                  <a:schemeClr val="tx1"/>
                </a:solidFill>
                <a:effectLst/>
                <a:latin typeface="+mn-lt"/>
                <a:ea typeface="+mn-ea"/>
                <a:cs typeface="+mn-cs"/>
              </a:rPr>
              <a:t>: Hvis vi skal gennem den parisiske rundkørsel rundt om Triumfbuen, finder vi ikke vejen ved at planlægge den på forhånd. </a:t>
            </a:r>
          </a:p>
          <a:p>
            <a:r>
              <a:rPr lang="da-DK" sz="1200" b="0" i="0" kern="1200" dirty="0">
                <a:solidFill>
                  <a:schemeClr val="tx1"/>
                </a:solidFill>
                <a:effectLst/>
                <a:latin typeface="+mn-lt"/>
                <a:ea typeface="+mn-ea"/>
                <a:cs typeface="+mn-cs"/>
              </a:rPr>
              <a:t>Vejen opstår gradvist, ved at man kører ind i dynamikken, årvågent prøver sig frem og skaber et udfald i tæt interaktion med de andre i rundkørslen.</a:t>
            </a:r>
          </a:p>
          <a:p>
            <a:endParaRPr lang="da-DK" sz="1200" b="0" i="0" kern="1200" dirty="0">
              <a:solidFill>
                <a:schemeClr val="tx1"/>
              </a:solidFill>
              <a:effectLst/>
              <a:latin typeface="+mn-lt"/>
              <a:ea typeface="+mn-ea"/>
              <a:cs typeface="+mn-cs"/>
            </a:endParaRPr>
          </a:p>
          <a:p>
            <a:r>
              <a:rPr lang="da-DK" sz="1200" b="1" i="0" kern="1200" dirty="0">
                <a:solidFill>
                  <a:schemeClr val="tx1"/>
                </a:solidFill>
                <a:effectLst/>
                <a:latin typeface="+mn-lt"/>
                <a:ea typeface="+mn-ea"/>
                <a:cs typeface="+mn-cs"/>
              </a:rPr>
              <a:t>Kontekst:</a:t>
            </a:r>
            <a:r>
              <a:rPr lang="da-DK" sz="1200" b="0" i="0" kern="1200" baseline="0" dirty="0">
                <a:solidFill>
                  <a:schemeClr val="tx1"/>
                </a:solidFill>
                <a:effectLst/>
                <a:latin typeface="+mn-lt"/>
                <a:ea typeface="+mn-ea"/>
                <a:cs typeface="+mn-cs"/>
              </a:rPr>
              <a:t> </a:t>
            </a:r>
            <a:r>
              <a:rPr lang="da-DK" sz="1200" b="0" i="0" kern="1200" dirty="0">
                <a:solidFill>
                  <a:schemeClr val="tx1"/>
                </a:solidFill>
                <a:effectLst/>
                <a:latin typeface="+mn-lt"/>
                <a:ea typeface="+mn-ea"/>
                <a:cs typeface="+mn-cs"/>
              </a:rPr>
              <a:t>Vi kender ikke vores kollegaers</a:t>
            </a:r>
            <a:r>
              <a:rPr lang="da-DK" sz="1200" b="0" i="0" kern="1200" baseline="0" dirty="0">
                <a:solidFill>
                  <a:schemeClr val="tx1"/>
                </a:solidFill>
                <a:effectLst/>
                <a:latin typeface="+mn-lt"/>
                <a:ea typeface="+mn-ea"/>
                <a:cs typeface="+mn-cs"/>
              </a:rPr>
              <a:t> arbejdsvilkår, deres </a:t>
            </a:r>
            <a:r>
              <a:rPr lang="da-DK" sz="1200" b="0" i="0" kern="1200" baseline="0" dirty="0" err="1">
                <a:solidFill>
                  <a:schemeClr val="tx1"/>
                </a:solidFill>
                <a:effectLst/>
                <a:latin typeface="+mn-lt"/>
                <a:ea typeface="+mn-ea"/>
                <a:cs typeface="+mn-cs"/>
              </a:rPr>
              <a:t>vidensgrundlag</a:t>
            </a:r>
            <a:r>
              <a:rPr lang="da-DK" sz="1200" b="0" i="0" kern="1200" baseline="0" dirty="0">
                <a:solidFill>
                  <a:schemeClr val="tx1"/>
                </a:solidFill>
                <a:effectLst/>
                <a:latin typeface="+mn-lt"/>
                <a:ea typeface="+mn-ea"/>
                <a:cs typeface="+mn-cs"/>
              </a:rPr>
              <a:t>, deres ressourcer, deres forståelse for palliation. </a:t>
            </a:r>
          </a:p>
          <a:p>
            <a:r>
              <a:rPr lang="da-DK" sz="1200" b="0" i="0" kern="1200" baseline="0" dirty="0">
                <a:solidFill>
                  <a:schemeClr val="tx1"/>
                </a:solidFill>
                <a:effectLst/>
                <a:latin typeface="+mn-lt"/>
                <a:ea typeface="+mn-ea"/>
                <a:cs typeface="+mn-cs"/>
              </a:rPr>
              <a:t>Vi har været nødt til at navigere i de forskellige konteksten vi møder.</a:t>
            </a:r>
          </a:p>
          <a:p>
            <a:r>
              <a:rPr lang="da-DK" sz="1200" b="0" i="0" kern="1200" baseline="0" dirty="0">
                <a:solidFill>
                  <a:schemeClr val="tx1"/>
                </a:solidFill>
                <a:effectLst/>
                <a:latin typeface="+mn-lt"/>
                <a:ea typeface="+mn-ea"/>
                <a:cs typeface="+mn-cs"/>
              </a:rPr>
              <a:t>Det har ikke været det sammen at komme fra den ene afdeling til den anden.</a:t>
            </a:r>
            <a:endParaRPr lang="da-DK" sz="1200" b="0" i="0" kern="1200" dirty="0">
              <a:solidFill>
                <a:schemeClr val="tx1"/>
              </a:solidFill>
              <a:effectLst/>
              <a:latin typeface="+mn-lt"/>
              <a:ea typeface="+mn-ea"/>
              <a:cs typeface="+mn-cs"/>
            </a:endParaRPr>
          </a:p>
          <a:p>
            <a:endParaRPr lang="da-DK" sz="1200" b="0" i="0" kern="1200" dirty="0">
              <a:solidFill>
                <a:schemeClr val="tx1"/>
              </a:solidFill>
              <a:effectLst/>
              <a:latin typeface="+mn-lt"/>
              <a:ea typeface="+mn-ea"/>
              <a:cs typeface="+mn-cs"/>
            </a:endParaRPr>
          </a:p>
          <a:p>
            <a:r>
              <a:rPr lang="da-DK" sz="1200" b="1" i="0" kern="1200" dirty="0">
                <a:solidFill>
                  <a:schemeClr val="tx1"/>
                </a:solidFill>
                <a:effectLst/>
                <a:latin typeface="+mn-lt"/>
                <a:ea typeface="+mn-ea"/>
                <a:cs typeface="+mn-cs"/>
              </a:rPr>
              <a:t>Uvished:</a:t>
            </a:r>
            <a:r>
              <a:rPr lang="da-DK" sz="1200" b="0" i="0" kern="1200" baseline="0" dirty="0">
                <a:solidFill>
                  <a:schemeClr val="tx1"/>
                </a:solidFill>
                <a:effectLst/>
                <a:latin typeface="+mn-lt"/>
                <a:ea typeface="+mn-ea"/>
                <a:cs typeface="+mn-cs"/>
              </a:rPr>
              <a:t> D</a:t>
            </a:r>
            <a:r>
              <a:rPr lang="da-DK" sz="1200" b="0" i="0" kern="1200" dirty="0">
                <a:solidFill>
                  <a:schemeClr val="tx1"/>
                </a:solidFill>
                <a:effectLst/>
                <a:latin typeface="+mn-lt"/>
                <a:ea typeface="+mn-ea"/>
                <a:cs typeface="+mn-cs"/>
              </a:rPr>
              <a:t>ynamikken og uvisheden er afgørende vilkår, der ikke kan reduceres væk.</a:t>
            </a:r>
          </a:p>
          <a:p>
            <a:endParaRPr lang="da-DK" sz="1200" b="0" i="0" kern="1200" dirty="0">
              <a:solidFill>
                <a:schemeClr val="tx1"/>
              </a:solidFill>
              <a:effectLst/>
              <a:latin typeface="+mn-lt"/>
              <a:ea typeface="+mn-ea"/>
              <a:cs typeface="+mn-cs"/>
            </a:endParaRPr>
          </a:p>
          <a:p>
            <a:endParaRPr lang="da-DK" dirty="0"/>
          </a:p>
        </p:txBody>
      </p:sp>
      <p:sp>
        <p:nvSpPr>
          <p:cNvPr id="4" name="Pladsholder til slidenummer 3"/>
          <p:cNvSpPr>
            <a:spLocks noGrp="1"/>
          </p:cNvSpPr>
          <p:nvPr>
            <p:ph type="sldNum" sz="quarter" idx="10"/>
          </p:nvPr>
        </p:nvSpPr>
        <p:spPr/>
        <p:txBody>
          <a:bodyPr/>
          <a:lstStyle/>
          <a:p>
            <a:fld id="{D91AD8D4-7C35-4FF3-B2E1-74F1A20C10F6}" type="slidenum">
              <a:rPr lang="da-DK" smtClean="0"/>
              <a:t>8</a:t>
            </a:fld>
            <a:endParaRPr lang="da-DK"/>
          </a:p>
        </p:txBody>
      </p:sp>
    </p:spTree>
    <p:extLst>
      <p:ext uri="{BB962C8B-B14F-4D97-AF65-F5344CB8AC3E}">
        <p14:creationId xmlns:p14="http://schemas.microsoft.com/office/powerpoint/2010/main" val="3139557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Alt</a:t>
            </a:r>
            <a:r>
              <a:rPr lang="da-DK" baseline="0" dirty="0"/>
              <a:t> i alt blev der skabt et nyt fokus for både os i Palliativ enhed og vores kollegaer ude i huset som ikke vanligvist arbejdede med palliation</a:t>
            </a:r>
          </a:p>
          <a:p>
            <a:endParaRPr lang="da-DK" baseline="0" dirty="0"/>
          </a:p>
          <a:p>
            <a:r>
              <a:rPr lang="da-DK" baseline="0" dirty="0"/>
              <a:t>Alt sammen indsatser der kunne lade gøre for di der var projektmidler til det – men som </a:t>
            </a:r>
            <a:r>
              <a:rPr lang="da-DK" baseline="0" dirty="0" err="1"/>
              <a:t>pga</a:t>
            </a:r>
            <a:r>
              <a:rPr lang="da-DK" baseline="0" dirty="0"/>
              <a:t> tidspres blev svært at gennemføre.</a:t>
            </a:r>
          </a:p>
          <a:p>
            <a:r>
              <a:rPr lang="da-DK" baseline="0" dirty="0"/>
              <a:t>Nederst står Palliativ tilsyns funktion – vi sagde faktisk bare at de gerne måtte ringe ved behov..</a:t>
            </a:r>
            <a:endParaRPr lang="da-DK" dirty="0"/>
          </a:p>
        </p:txBody>
      </p:sp>
      <p:sp>
        <p:nvSpPr>
          <p:cNvPr id="4" name="Pladsholder til slidenummer 3"/>
          <p:cNvSpPr>
            <a:spLocks noGrp="1"/>
          </p:cNvSpPr>
          <p:nvPr>
            <p:ph type="sldNum" sz="quarter" idx="10"/>
          </p:nvPr>
        </p:nvSpPr>
        <p:spPr/>
        <p:txBody>
          <a:bodyPr/>
          <a:lstStyle/>
          <a:p>
            <a:fld id="{D91AD8D4-7C35-4FF3-B2E1-74F1A20C10F6}" type="slidenum">
              <a:rPr lang="da-DK" smtClean="0"/>
              <a:t>9</a:t>
            </a:fld>
            <a:endParaRPr lang="da-DK"/>
          </a:p>
        </p:txBody>
      </p:sp>
    </p:spTree>
    <p:extLst>
      <p:ext uri="{BB962C8B-B14F-4D97-AF65-F5344CB8AC3E}">
        <p14:creationId xmlns:p14="http://schemas.microsoft.com/office/powerpoint/2010/main" val="380884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Gennem det</a:t>
            </a:r>
            <a:r>
              <a:rPr lang="da-DK" baseline="0" dirty="0"/>
              <a:t> strukturerede samarbejde har vi kvalificeret hinanden til et meningsfyldt og patientnært samarbejde.</a:t>
            </a:r>
          </a:p>
          <a:p>
            <a:endParaRPr lang="da-DK" dirty="0"/>
          </a:p>
        </p:txBody>
      </p:sp>
      <p:sp>
        <p:nvSpPr>
          <p:cNvPr id="4" name="Pladsholder til slidenummer 3"/>
          <p:cNvSpPr>
            <a:spLocks noGrp="1"/>
          </p:cNvSpPr>
          <p:nvPr>
            <p:ph type="sldNum" sz="quarter" idx="10"/>
          </p:nvPr>
        </p:nvSpPr>
        <p:spPr/>
        <p:txBody>
          <a:bodyPr/>
          <a:lstStyle/>
          <a:p>
            <a:fld id="{D91AD8D4-7C35-4FF3-B2E1-74F1A20C10F6}" type="slidenum">
              <a:rPr lang="da-DK" smtClean="0"/>
              <a:t>10</a:t>
            </a:fld>
            <a:endParaRPr lang="da-DK"/>
          </a:p>
        </p:txBody>
      </p:sp>
    </p:spTree>
    <p:extLst>
      <p:ext uri="{BB962C8B-B14F-4D97-AF65-F5344CB8AC3E}">
        <p14:creationId xmlns:p14="http://schemas.microsoft.com/office/powerpoint/2010/main" val="3935889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D91AD8D4-7C35-4FF3-B2E1-74F1A20C10F6}" type="slidenum">
              <a:rPr lang="da-DK" smtClean="0"/>
              <a:t>12</a:t>
            </a:fld>
            <a:endParaRPr lang="da-DK"/>
          </a:p>
        </p:txBody>
      </p:sp>
    </p:spTree>
    <p:extLst>
      <p:ext uri="{BB962C8B-B14F-4D97-AF65-F5344CB8AC3E}">
        <p14:creationId xmlns:p14="http://schemas.microsoft.com/office/powerpoint/2010/main" val="1237820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Særligt er det af betydning at bringe læge og sygeplejerske</a:t>
            </a:r>
            <a:r>
              <a:rPr lang="da-DK" baseline="0" dirty="0"/>
              <a:t> sammen om forløbet –</a:t>
            </a:r>
          </a:p>
          <a:p>
            <a:r>
              <a:rPr lang="da-DK" baseline="0" dirty="0"/>
              <a:t>Og det at vi kommer fra PE bliver ofte anledning til at vi sætter sammen og overvejer hvordan vi bedst muligt kan hjælpe det menneske og den familie vi skal snakke med.</a:t>
            </a:r>
          </a:p>
          <a:p>
            <a:endParaRPr lang="da-DK" baseline="0" dirty="0"/>
          </a:p>
          <a:p>
            <a:r>
              <a:rPr lang="da-DK" baseline="0" dirty="0"/>
              <a:t>Aftabuisering – OUH et godt sted at dø ;)</a:t>
            </a:r>
            <a:endParaRPr lang="da-DK" dirty="0"/>
          </a:p>
        </p:txBody>
      </p:sp>
      <p:sp>
        <p:nvSpPr>
          <p:cNvPr id="4" name="Pladsholder til slidenummer 3"/>
          <p:cNvSpPr>
            <a:spLocks noGrp="1"/>
          </p:cNvSpPr>
          <p:nvPr>
            <p:ph type="sldNum" sz="quarter" idx="10"/>
          </p:nvPr>
        </p:nvSpPr>
        <p:spPr/>
        <p:txBody>
          <a:bodyPr/>
          <a:lstStyle/>
          <a:p>
            <a:fld id="{D91AD8D4-7C35-4FF3-B2E1-74F1A20C10F6}" type="slidenum">
              <a:rPr lang="da-DK" smtClean="0"/>
              <a:t>13</a:t>
            </a:fld>
            <a:endParaRPr lang="da-DK"/>
          </a:p>
        </p:txBody>
      </p:sp>
    </p:spTree>
    <p:extLst>
      <p:ext uri="{BB962C8B-B14F-4D97-AF65-F5344CB8AC3E}">
        <p14:creationId xmlns:p14="http://schemas.microsoft.com/office/powerpoint/2010/main" val="2583752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endParaRPr lang="da-DK" dirty="0"/>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pic>
        <p:nvPicPr>
          <p:cNvPr id="5" name="Bille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00" y="6415263"/>
            <a:ext cx="1316933" cy="360000"/>
          </a:xfrm>
          <a:prstGeom prst="rect">
            <a:avLst/>
          </a:prstGeom>
        </p:spPr>
      </p:pic>
      <p:pic>
        <p:nvPicPr>
          <p:cNvPr id="7" name="Billed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15790" y="6505263"/>
            <a:ext cx="1360418" cy="180000"/>
          </a:xfrm>
          <a:prstGeom prst="rect">
            <a:avLst/>
          </a:prstGeom>
        </p:spPr>
      </p:pic>
      <p:pic>
        <p:nvPicPr>
          <p:cNvPr id="9" name="Billed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30114" y="6415262"/>
            <a:ext cx="696085" cy="360001"/>
          </a:xfrm>
          <a:prstGeom prst="rect">
            <a:avLst/>
          </a:prstGeom>
        </p:spPr>
      </p:pic>
      <p:sp>
        <p:nvSpPr>
          <p:cNvPr id="10" name="Pladsholder til dato 3"/>
          <p:cNvSpPr>
            <a:spLocks noGrp="1"/>
          </p:cNvSpPr>
          <p:nvPr>
            <p:ph type="dt" sz="half" idx="2"/>
          </p:nvPr>
        </p:nvSpPr>
        <p:spPr>
          <a:xfrm>
            <a:off x="838200" y="6392209"/>
            <a:ext cx="106231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398CB9-A7B3-4AD7-AFE8-21DC1FDE2E50}" type="datetimeFigureOut">
              <a:rPr lang="da-DK" smtClean="0"/>
              <a:t>27.03.2023</a:t>
            </a:fld>
            <a:endParaRPr lang="da-DK"/>
          </a:p>
        </p:txBody>
      </p:sp>
      <p:sp>
        <p:nvSpPr>
          <p:cNvPr id="11" name="Pladsholder til slidenummer 5"/>
          <p:cNvSpPr>
            <a:spLocks noGrp="1"/>
          </p:cNvSpPr>
          <p:nvPr>
            <p:ph type="sldNum" sz="quarter" idx="4"/>
          </p:nvPr>
        </p:nvSpPr>
        <p:spPr>
          <a:xfrm>
            <a:off x="2003612" y="6392209"/>
            <a:ext cx="1080247" cy="365126"/>
          </a:xfrm>
          <a:prstGeom prst="rect">
            <a:avLst/>
          </a:prstGeom>
        </p:spPr>
        <p:txBody>
          <a:bodyPr vert="horz" lIns="91440" tIns="45720" rIns="91440" bIns="45720" rtlCol="0" anchor="ctr"/>
          <a:lstStyle>
            <a:lvl1pPr algn="r">
              <a:defRPr sz="1200">
                <a:solidFill>
                  <a:schemeClr val="tx1">
                    <a:tint val="75000"/>
                  </a:schemeClr>
                </a:solidFill>
              </a:defRPr>
            </a:lvl1pPr>
          </a:lstStyle>
          <a:p>
            <a:fld id="{F05C0032-8549-4375-BC3C-D1F0C169A710}" type="slidenum">
              <a:rPr lang="da-DK" smtClean="0"/>
              <a:t>‹nr.›</a:t>
            </a:fld>
            <a:endParaRPr lang="da-DK"/>
          </a:p>
        </p:txBody>
      </p:sp>
    </p:spTree>
    <p:extLst>
      <p:ext uri="{BB962C8B-B14F-4D97-AF65-F5344CB8AC3E}">
        <p14:creationId xmlns:p14="http://schemas.microsoft.com/office/powerpoint/2010/main" val="645371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Billede med billedtekst">
    <p:spTree>
      <p:nvGrpSpPr>
        <p:cNvPr id="1" name=""/>
        <p:cNvGrpSpPr/>
        <p:nvPr/>
      </p:nvGrpSpPr>
      <p:grpSpPr>
        <a:xfrm>
          <a:off x="0" y="0"/>
          <a:ext cx="0" cy="0"/>
          <a:chOff x="0" y="0"/>
          <a:chExt cx="0" cy="0"/>
        </a:xfrm>
      </p:grpSpPr>
      <p:pic>
        <p:nvPicPr>
          <p:cNvPr id="5" name="Billed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16550" y="6505575"/>
            <a:ext cx="13589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839789" y="365127"/>
            <a:ext cx="3932238" cy="1326940"/>
          </a:xfrm>
        </p:spPr>
        <p:txBody>
          <a:bodyPr anchor="ctr"/>
          <a:lstStyle>
            <a:lvl1pPr>
              <a:defRPr sz="3200"/>
            </a:lvl1pPr>
          </a:lstStyle>
          <a:p>
            <a:r>
              <a:rPr lang="da-DK" dirty="0"/>
              <a:t>Klik for at redigere i master</a:t>
            </a:r>
          </a:p>
        </p:txBody>
      </p:sp>
      <p:sp>
        <p:nvSpPr>
          <p:cNvPr id="3" name="Pladsholder til billede 2"/>
          <p:cNvSpPr>
            <a:spLocks noGrp="1"/>
          </p:cNvSpPr>
          <p:nvPr>
            <p:ph type="pic" idx="1"/>
          </p:nvPr>
        </p:nvSpPr>
        <p:spPr>
          <a:xfrm>
            <a:off x="5183188" y="365127"/>
            <a:ext cx="6172201" cy="5495926"/>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839789" y="1808163"/>
            <a:ext cx="3932238" cy="4060825"/>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Rediger typografien i masterens</a:t>
            </a:r>
          </a:p>
        </p:txBody>
      </p:sp>
      <p:sp>
        <p:nvSpPr>
          <p:cNvPr id="6" name="Pladsholder til dato 4"/>
          <p:cNvSpPr>
            <a:spLocks noGrp="1"/>
          </p:cNvSpPr>
          <p:nvPr>
            <p:ph type="dt" sz="half" idx="10"/>
          </p:nvPr>
        </p:nvSpPr>
        <p:spPr>
          <a:xfrm>
            <a:off x="838199" y="6392865"/>
            <a:ext cx="1062038" cy="365125"/>
          </a:xfrm>
          <a:prstGeom prst="rect">
            <a:avLst/>
          </a:prstGeom>
        </p:spPr>
        <p:txBody>
          <a:bodyPr/>
          <a:lstStyle>
            <a:lvl1pPr>
              <a:defRPr/>
            </a:lvl1pPr>
          </a:lstStyle>
          <a:p>
            <a:pPr>
              <a:defRPr/>
            </a:pPr>
            <a:fld id="{03CE634A-FDA8-415D-8517-2970091B3D7F}" type="datetimeFigureOut">
              <a:rPr lang="da-DK"/>
              <a:pPr>
                <a:defRPr/>
              </a:pPr>
              <a:t>27.03.2023</a:t>
            </a:fld>
            <a:endParaRPr lang="da-DK"/>
          </a:p>
        </p:txBody>
      </p:sp>
      <p:sp>
        <p:nvSpPr>
          <p:cNvPr id="7" name="Pladsholder til slidenummer 6"/>
          <p:cNvSpPr>
            <a:spLocks noGrp="1"/>
          </p:cNvSpPr>
          <p:nvPr>
            <p:ph type="sldNum" sz="quarter" idx="11"/>
          </p:nvPr>
        </p:nvSpPr>
        <p:spPr>
          <a:xfrm>
            <a:off x="2003425" y="6392865"/>
            <a:ext cx="1081088" cy="365125"/>
          </a:xfrm>
          <a:prstGeom prst="rect">
            <a:avLst/>
          </a:prstGeom>
        </p:spPr>
        <p:txBody>
          <a:bodyPr/>
          <a:lstStyle>
            <a:lvl1pPr>
              <a:defRPr/>
            </a:lvl1pPr>
          </a:lstStyle>
          <a:p>
            <a:pPr>
              <a:defRPr/>
            </a:pPr>
            <a:fld id="{34D15846-9E81-440C-BECF-9884199ED580}" type="slidenum">
              <a:rPr lang="da-DK" altLang="da-DK"/>
              <a:pPr>
                <a:defRPr/>
              </a:pPr>
              <a:t>‹nr.›</a:t>
            </a:fld>
            <a:endParaRPr lang="da-DK" altLang="da-DK"/>
          </a:p>
        </p:txBody>
      </p:sp>
    </p:spTree>
    <p:extLst>
      <p:ext uri="{BB962C8B-B14F-4D97-AF65-F5344CB8AC3E}">
        <p14:creationId xmlns:p14="http://schemas.microsoft.com/office/powerpoint/2010/main" val="833617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slide med billede-collage">
    <p:spTree>
      <p:nvGrpSpPr>
        <p:cNvPr id="1" name=""/>
        <p:cNvGrpSpPr/>
        <p:nvPr/>
      </p:nvGrpSpPr>
      <p:grpSpPr>
        <a:xfrm>
          <a:off x="0" y="0"/>
          <a:ext cx="0" cy="0"/>
          <a:chOff x="0" y="0"/>
          <a:chExt cx="0" cy="0"/>
        </a:xfrm>
      </p:grpSpPr>
      <p:sp>
        <p:nvSpPr>
          <p:cNvPr id="9" name="Rektangel 8"/>
          <p:cNvSpPr/>
          <p:nvPr userDrawn="1"/>
        </p:nvSpPr>
        <p:spPr>
          <a:xfrm>
            <a:off x="0" y="3046414"/>
            <a:ext cx="9117290" cy="165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pic>
        <p:nvPicPr>
          <p:cNvPr id="4" name="Billed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668001" y="6415088"/>
            <a:ext cx="13176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led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16550" y="6505575"/>
            <a:ext cx="13589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lede 8"/>
          <p:cNvPicPr>
            <a:picLocks noChangeAspect="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9829801" y="6415088"/>
            <a:ext cx="69691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hasCustomPrompt="1"/>
          </p:nvPr>
        </p:nvSpPr>
        <p:spPr>
          <a:xfrm>
            <a:off x="838201" y="3203439"/>
            <a:ext cx="8021408" cy="1391384"/>
          </a:xfrm>
        </p:spPr>
        <p:txBody>
          <a:bodyPr anchor="ctr"/>
          <a:lstStyle>
            <a:lvl1pPr algn="l">
              <a:defRPr sz="4800">
                <a:solidFill>
                  <a:schemeClr val="bg1"/>
                </a:solidFill>
              </a:defRPr>
            </a:lvl1pPr>
          </a:lstStyle>
          <a:p>
            <a:r>
              <a:rPr lang="da-DK" dirty="0"/>
              <a:t>Klik for at redigere i master </a:t>
            </a:r>
          </a:p>
        </p:txBody>
      </p:sp>
      <p:sp>
        <p:nvSpPr>
          <p:cNvPr id="7" name="Pladsholder til dato 3"/>
          <p:cNvSpPr>
            <a:spLocks noGrp="1"/>
          </p:cNvSpPr>
          <p:nvPr>
            <p:ph type="dt" sz="half" idx="10"/>
          </p:nvPr>
        </p:nvSpPr>
        <p:spPr>
          <a:xfrm>
            <a:off x="838199" y="6392865"/>
            <a:ext cx="1062038" cy="365125"/>
          </a:xfrm>
          <a:prstGeom prst="rect">
            <a:avLst/>
          </a:prstGeom>
        </p:spPr>
        <p:txBody>
          <a:bodyPr/>
          <a:lstStyle>
            <a:lvl1pPr algn="l">
              <a:defRPr sz="1200">
                <a:solidFill>
                  <a:schemeClr val="tx1">
                    <a:tint val="75000"/>
                  </a:schemeClr>
                </a:solidFill>
              </a:defRPr>
            </a:lvl1pPr>
          </a:lstStyle>
          <a:p>
            <a:pPr>
              <a:defRPr/>
            </a:pPr>
            <a:fld id="{323054D9-657F-4095-A445-126E0F93B1A5}" type="datetimeFigureOut">
              <a:rPr lang="da-DK"/>
              <a:pPr>
                <a:defRPr/>
              </a:pPr>
              <a:t>27.03.2023</a:t>
            </a:fld>
            <a:endParaRPr lang="da-DK"/>
          </a:p>
        </p:txBody>
      </p:sp>
      <p:sp>
        <p:nvSpPr>
          <p:cNvPr id="8" name="Pladsholder til slidenummer 5"/>
          <p:cNvSpPr>
            <a:spLocks noGrp="1"/>
          </p:cNvSpPr>
          <p:nvPr>
            <p:ph type="sldNum" sz="quarter" idx="11"/>
          </p:nvPr>
        </p:nvSpPr>
        <p:spPr>
          <a:xfrm>
            <a:off x="2003425" y="6392865"/>
            <a:ext cx="1081088" cy="365125"/>
          </a:xfrm>
          <a:prstGeom prst="rect">
            <a:avLst/>
          </a:prstGeom>
        </p:spPr>
        <p:txBody>
          <a:bodyPr/>
          <a:lstStyle>
            <a:lvl1pPr>
              <a:defRPr/>
            </a:lvl1pPr>
          </a:lstStyle>
          <a:p>
            <a:pPr>
              <a:defRPr/>
            </a:pPr>
            <a:fld id="{076BB71E-759B-404C-ACAF-E30BD14B4CBB}" type="slidenum">
              <a:rPr lang="da-DK" altLang="da-DK"/>
              <a:pPr>
                <a:defRPr/>
              </a:pPr>
              <a:t>‹nr.›</a:t>
            </a:fld>
            <a:endParaRPr lang="da-DK" altLang="da-DK"/>
          </a:p>
        </p:txBody>
      </p:sp>
      <p:sp>
        <p:nvSpPr>
          <p:cNvPr id="11" name="Pladsholder til billede 10"/>
          <p:cNvSpPr>
            <a:spLocks noGrp="1"/>
          </p:cNvSpPr>
          <p:nvPr>
            <p:ph type="pic" sz="quarter" idx="12" hasCustomPrompt="1"/>
          </p:nvPr>
        </p:nvSpPr>
        <p:spPr>
          <a:xfrm>
            <a:off x="1" y="-1"/>
            <a:ext cx="2941163" cy="2952000"/>
          </a:xfrm>
        </p:spPr>
        <p:txBody>
          <a:bodyPr/>
          <a:lstStyle>
            <a:lvl1pPr marL="0" indent="0" algn="ctr">
              <a:buNone/>
              <a:defRPr baseline="0"/>
            </a:lvl1pPr>
          </a:lstStyle>
          <a:p>
            <a:r>
              <a:rPr lang="da-DK" dirty="0"/>
              <a:t>Klik og indsæt billede:</a:t>
            </a:r>
          </a:p>
        </p:txBody>
      </p:sp>
      <p:sp>
        <p:nvSpPr>
          <p:cNvPr id="15" name="Pladsholder til billede 10"/>
          <p:cNvSpPr>
            <a:spLocks noGrp="1"/>
          </p:cNvSpPr>
          <p:nvPr>
            <p:ph type="pic" sz="quarter" idx="13" hasCustomPrompt="1"/>
          </p:nvPr>
        </p:nvSpPr>
        <p:spPr>
          <a:xfrm>
            <a:off x="3086462" y="-2"/>
            <a:ext cx="2941163" cy="1404000"/>
          </a:xfrm>
        </p:spPr>
        <p:txBody>
          <a:bodyPr/>
          <a:lstStyle>
            <a:lvl1pPr marL="0" indent="0" algn="ctr">
              <a:buNone/>
              <a:defRPr baseline="0"/>
            </a:lvl1pPr>
          </a:lstStyle>
          <a:p>
            <a:r>
              <a:rPr lang="da-DK" dirty="0"/>
              <a:t>Klik og indsæt billede:</a:t>
            </a:r>
          </a:p>
        </p:txBody>
      </p:sp>
      <p:sp>
        <p:nvSpPr>
          <p:cNvPr id="16" name="Pladsholder til billede 10"/>
          <p:cNvSpPr>
            <a:spLocks noGrp="1"/>
          </p:cNvSpPr>
          <p:nvPr>
            <p:ph type="pic" sz="quarter" idx="14" hasCustomPrompt="1"/>
          </p:nvPr>
        </p:nvSpPr>
        <p:spPr>
          <a:xfrm>
            <a:off x="6176129" y="-1"/>
            <a:ext cx="2941163" cy="2951999"/>
          </a:xfrm>
        </p:spPr>
        <p:txBody>
          <a:bodyPr/>
          <a:lstStyle>
            <a:lvl1pPr marL="0" indent="0" algn="ctr">
              <a:buNone/>
              <a:defRPr baseline="0"/>
            </a:lvl1pPr>
          </a:lstStyle>
          <a:p>
            <a:r>
              <a:rPr lang="da-DK" dirty="0"/>
              <a:t>Klik og indsæt billede:</a:t>
            </a:r>
          </a:p>
        </p:txBody>
      </p:sp>
      <p:sp>
        <p:nvSpPr>
          <p:cNvPr id="17" name="Pladsholder til billede 10"/>
          <p:cNvSpPr>
            <a:spLocks noGrp="1"/>
          </p:cNvSpPr>
          <p:nvPr>
            <p:ph type="pic" sz="quarter" idx="15" hasCustomPrompt="1"/>
          </p:nvPr>
        </p:nvSpPr>
        <p:spPr>
          <a:xfrm>
            <a:off x="9239841" y="1"/>
            <a:ext cx="2941163" cy="1403998"/>
          </a:xfrm>
        </p:spPr>
        <p:txBody>
          <a:bodyPr/>
          <a:lstStyle>
            <a:lvl1pPr marL="0" indent="0" algn="ctr">
              <a:buNone/>
              <a:defRPr baseline="0"/>
            </a:lvl1pPr>
          </a:lstStyle>
          <a:p>
            <a:r>
              <a:rPr lang="da-DK" dirty="0"/>
              <a:t>Klik og indsæt billede:</a:t>
            </a:r>
          </a:p>
        </p:txBody>
      </p:sp>
      <p:sp>
        <p:nvSpPr>
          <p:cNvPr id="19" name="Pladsholder til billede 10"/>
          <p:cNvSpPr>
            <a:spLocks noGrp="1"/>
          </p:cNvSpPr>
          <p:nvPr>
            <p:ph type="pic" sz="quarter" idx="16" hasCustomPrompt="1"/>
          </p:nvPr>
        </p:nvSpPr>
        <p:spPr>
          <a:xfrm>
            <a:off x="1" y="4839444"/>
            <a:ext cx="2941163" cy="1476000"/>
          </a:xfrm>
        </p:spPr>
        <p:txBody>
          <a:bodyPr/>
          <a:lstStyle>
            <a:lvl1pPr marL="0" indent="0" algn="ctr">
              <a:buNone/>
              <a:defRPr baseline="0"/>
            </a:lvl1pPr>
          </a:lstStyle>
          <a:p>
            <a:r>
              <a:rPr lang="da-DK" dirty="0"/>
              <a:t>Klik og indsæt billede:</a:t>
            </a:r>
          </a:p>
        </p:txBody>
      </p:sp>
      <p:sp>
        <p:nvSpPr>
          <p:cNvPr id="21" name="Pladsholder til billede 10"/>
          <p:cNvSpPr>
            <a:spLocks noGrp="1"/>
          </p:cNvSpPr>
          <p:nvPr>
            <p:ph type="pic" sz="quarter" idx="17" hasCustomPrompt="1"/>
          </p:nvPr>
        </p:nvSpPr>
        <p:spPr>
          <a:xfrm>
            <a:off x="3086462" y="1523207"/>
            <a:ext cx="2941163" cy="1427967"/>
          </a:xfrm>
        </p:spPr>
        <p:txBody>
          <a:bodyPr/>
          <a:lstStyle>
            <a:lvl1pPr marL="0" indent="0" algn="ctr">
              <a:buNone/>
              <a:defRPr baseline="0"/>
            </a:lvl1pPr>
          </a:lstStyle>
          <a:p>
            <a:r>
              <a:rPr lang="da-DK" dirty="0"/>
              <a:t>Klik og indsæt billede:</a:t>
            </a:r>
          </a:p>
        </p:txBody>
      </p:sp>
      <p:sp>
        <p:nvSpPr>
          <p:cNvPr id="22" name="Pladsholder til billede 10"/>
          <p:cNvSpPr>
            <a:spLocks noGrp="1"/>
          </p:cNvSpPr>
          <p:nvPr>
            <p:ph type="pic" sz="quarter" idx="18" hasCustomPrompt="1"/>
          </p:nvPr>
        </p:nvSpPr>
        <p:spPr>
          <a:xfrm>
            <a:off x="9255043" y="3046416"/>
            <a:ext cx="2941163" cy="3267323"/>
          </a:xfrm>
        </p:spPr>
        <p:txBody>
          <a:bodyPr/>
          <a:lstStyle>
            <a:lvl1pPr marL="0" indent="0" algn="ctr">
              <a:buNone/>
              <a:defRPr baseline="0"/>
            </a:lvl1pPr>
          </a:lstStyle>
          <a:p>
            <a:r>
              <a:rPr lang="da-DK" dirty="0"/>
              <a:t>Klik og indsæt billede:</a:t>
            </a:r>
          </a:p>
        </p:txBody>
      </p:sp>
      <p:sp>
        <p:nvSpPr>
          <p:cNvPr id="23" name="Pladsholder til billede 10"/>
          <p:cNvSpPr>
            <a:spLocks noGrp="1"/>
          </p:cNvSpPr>
          <p:nvPr>
            <p:ph type="pic" sz="quarter" idx="19" hasCustomPrompt="1"/>
          </p:nvPr>
        </p:nvSpPr>
        <p:spPr>
          <a:xfrm>
            <a:off x="3086461" y="4839444"/>
            <a:ext cx="2941163" cy="1476000"/>
          </a:xfrm>
        </p:spPr>
        <p:txBody>
          <a:bodyPr/>
          <a:lstStyle>
            <a:lvl1pPr marL="0" indent="0" algn="ctr">
              <a:buNone/>
              <a:defRPr baseline="0"/>
            </a:lvl1pPr>
          </a:lstStyle>
          <a:p>
            <a:r>
              <a:rPr lang="da-DK" dirty="0"/>
              <a:t>Klik og indsæt billede:</a:t>
            </a:r>
          </a:p>
        </p:txBody>
      </p:sp>
      <p:sp>
        <p:nvSpPr>
          <p:cNvPr id="24" name="Pladsholder til billede 10"/>
          <p:cNvSpPr>
            <a:spLocks noGrp="1"/>
          </p:cNvSpPr>
          <p:nvPr>
            <p:ph type="pic" sz="quarter" idx="20" hasCustomPrompt="1"/>
          </p:nvPr>
        </p:nvSpPr>
        <p:spPr>
          <a:xfrm>
            <a:off x="6165377" y="4839444"/>
            <a:ext cx="2941163" cy="1476000"/>
          </a:xfrm>
        </p:spPr>
        <p:txBody>
          <a:bodyPr/>
          <a:lstStyle>
            <a:lvl1pPr marL="0" indent="0" algn="ctr">
              <a:buNone/>
              <a:defRPr baseline="0"/>
            </a:lvl1pPr>
          </a:lstStyle>
          <a:p>
            <a:r>
              <a:rPr lang="da-DK" dirty="0"/>
              <a:t>Klik og indsæt billede:</a:t>
            </a:r>
          </a:p>
        </p:txBody>
      </p:sp>
      <p:sp>
        <p:nvSpPr>
          <p:cNvPr id="25" name="Pladsholder til billede 10"/>
          <p:cNvSpPr>
            <a:spLocks noGrp="1"/>
          </p:cNvSpPr>
          <p:nvPr>
            <p:ph type="pic" sz="quarter" idx="21" hasCustomPrompt="1"/>
          </p:nvPr>
        </p:nvSpPr>
        <p:spPr>
          <a:xfrm>
            <a:off x="9239841" y="1523208"/>
            <a:ext cx="2941163" cy="1427965"/>
          </a:xfrm>
        </p:spPr>
        <p:txBody>
          <a:bodyPr/>
          <a:lstStyle>
            <a:lvl1pPr marL="0" indent="0" algn="ctr">
              <a:buNone/>
              <a:defRPr baseline="0"/>
            </a:lvl1pPr>
          </a:lstStyle>
          <a:p>
            <a:r>
              <a:rPr lang="da-DK" dirty="0"/>
              <a:t>Klik og indsæt billede:</a:t>
            </a:r>
          </a:p>
        </p:txBody>
      </p:sp>
    </p:spTree>
    <p:extLst>
      <p:ext uri="{BB962C8B-B14F-4D97-AF65-F5344CB8AC3E}">
        <p14:creationId xmlns:p14="http://schemas.microsoft.com/office/powerpoint/2010/main" val="642124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e billed-søjler med tekst">
    <p:spTree>
      <p:nvGrpSpPr>
        <p:cNvPr id="1" name=""/>
        <p:cNvGrpSpPr/>
        <p:nvPr/>
      </p:nvGrpSpPr>
      <p:grpSpPr>
        <a:xfrm>
          <a:off x="0" y="0"/>
          <a:ext cx="0" cy="0"/>
          <a:chOff x="0" y="0"/>
          <a:chExt cx="0" cy="0"/>
        </a:xfrm>
      </p:grpSpPr>
      <p:sp>
        <p:nvSpPr>
          <p:cNvPr id="14" name="Pladsholder til billede 13"/>
          <p:cNvSpPr>
            <a:spLocks noGrp="1"/>
          </p:cNvSpPr>
          <p:nvPr>
            <p:ph type="pic" sz="quarter" idx="12" hasCustomPrompt="1"/>
          </p:nvPr>
        </p:nvSpPr>
        <p:spPr>
          <a:xfrm>
            <a:off x="838199" y="1808163"/>
            <a:ext cx="3073401" cy="1767681"/>
          </a:xfrm>
        </p:spPr>
        <p:txBody>
          <a:bodyPr/>
          <a:lstStyle>
            <a:lvl1pPr marL="0" indent="0">
              <a:buNone/>
              <a:defRPr baseline="0"/>
            </a:lvl1pPr>
          </a:lstStyle>
          <a:p>
            <a:r>
              <a:rPr lang="da-DK" dirty="0"/>
              <a:t>Klik og indsæt billede</a:t>
            </a:r>
          </a:p>
        </p:txBody>
      </p:sp>
      <p:pic>
        <p:nvPicPr>
          <p:cNvPr id="4" name="Billed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16550" y="6505575"/>
            <a:ext cx="13589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r>
              <a:rPr lang="da-DK"/>
              <a:t>Klik for at redigere i master</a:t>
            </a:r>
          </a:p>
        </p:txBody>
      </p:sp>
      <p:sp>
        <p:nvSpPr>
          <p:cNvPr id="5" name="Pladsholder til dato 3"/>
          <p:cNvSpPr>
            <a:spLocks noGrp="1"/>
          </p:cNvSpPr>
          <p:nvPr>
            <p:ph type="dt" sz="half" idx="10"/>
          </p:nvPr>
        </p:nvSpPr>
        <p:spPr>
          <a:xfrm>
            <a:off x="838199" y="6392865"/>
            <a:ext cx="1062038" cy="365125"/>
          </a:xfrm>
          <a:prstGeom prst="rect">
            <a:avLst/>
          </a:prstGeom>
        </p:spPr>
        <p:txBody>
          <a:bodyPr/>
          <a:lstStyle>
            <a:lvl1pPr>
              <a:defRPr/>
            </a:lvl1pPr>
          </a:lstStyle>
          <a:p>
            <a:pPr>
              <a:defRPr/>
            </a:pPr>
            <a:fld id="{7B29EA44-F8B3-44FF-9701-F12A9A7097FE}" type="datetimeFigureOut">
              <a:rPr lang="da-DK"/>
              <a:pPr>
                <a:defRPr/>
              </a:pPr>
              <a:t>27.03.2023</a:t>
            </a:fld>
            <a:endParaRPr lang="da-DK"/>
          </a:p>
        </p:txBody>
      </p:sp>
      <p:sp>
        <p:nvSpPr>
          <p:cNvPr id="6" name="Pladsholder til slidenummer 5"/>
          <p:cNvSpPr>
            <a:spLocks noGrp="1"/>
          </p:cNvSpPr>
          <p:nvPr>
            <p:ph type="sldNum" sz="quarter" idx="11"/>
          </p:nvPr>
        </p:nvSpPr>
        <p:spPr>
          <a:xfrm>
            <a:off x="2003425" y="6392865"/>
            <a:ext cx="1081088" cy="365125"/>
          </a:xfrm>
          <a:prstGeom prst="rect">
            <a:avLst/>
          </a:prstGeom>
        </p:spPr>
        <p:txBody>
          <a:bodyPr/>
          <a:lstStyle>
            <a:lvl1pPr>
              <a:defRPr/>
            </a:lvl1pPr>
          </a:lstStyle>
          <a:p>
            <a:pPr>
              <a:defRPr/>
            </a:pPr>
            <a:fld id="{48B33054-1ABC-408B-9C27-A71172DDAAE6}" type="slidenum">
              <a:rPr lang="da-DK" altLang="da-DK"/>
              <a:pPr>
                <a:defRPr/>
              </a:pPr>
              <a:t>‹nr.›</a:t>
            </a:fld>
            <a:endParaRPr lang="da-DK" altLang="da-DK"/>
          </a:p>
        </p:txBody>
      </p:sp>
      <p:sp>
        <p:nvSpPr>
          <p:cNvPr id="15" name="Pladsholder til billede 13"/>
          <p:cNvSpPr>
            <a:spLocks noGrp="1"/>
          </p:cNvSpPr>
          <p:nvPr>
            <p:ph type="pic" sz="quarter" idx="13" hasCustomPrompt="1"/>
          </p:nvPr>
        </p:nvSpPr>
        <p:spPr>
          <a:xfrm>
            <a:off x="8280400" y="1808163"/>
            <a:ext cx="3073401" cy="1752599"/>
          </a:xfrm>
        </p:spPr>
        <p:txBody>
          <a:bodyPr/>
          <a:lstStyle>
            <a:lvl1pPr marL="0" indent="0">
              <a:buNone/>
              <a:defRPr baseline="0"/>
            </a:lvl1pPr>
          </a:lstStyle>
          <a:p>
            <a:r>
              <a:rPr lang="da-DK" dirty="0"/>
              <a:t>Klik og indsæt billede</a:t>
            </a:r>
          </a:p>
        </p:txBody>
      </p:sp>
      <p:sp>
        <p:nvSpPr>
          <p:cNvPr id="16" name="Pladsholder til billede 13"/>
          <p:cNvSpPr>
            <a:spLocks noGrp="1"/>
          </p:cNvSpPr>
          <p:nvPr>
            <p:ph type="pic" sz="quarter" idx="14" hasCustomPrompt="1"/>
          </p:nvPr>
        </p:nvSpPr>
        <p:spPr>
          <a:xfrm>
            <a:off x="4559300" y="1808163"/>
            <a:ext cx="3073401" cy="1767681"/>
          </a:xfrm>
        </p:spPr>
        <p:txBody>
          <a:bodyPr/>
          <a:lstStyle>
            <a:lvl1pPr marL="0" indent="0">
              <a:buNone/>
              <a:defRPr baseline="0"/>
            </a:lvl1pPr>
          </a:lstStyle>
          <a:p>
            <a:r>
              <a:rPr lang="da-DK" dirty="0"/>
              <a:t>Klik og indsæt billede</a:t>
            </a:r>
          </a:p>
        </p:txBody>
      </p:sp>
      <p:sp>
        <p:nvSpPr>
          <p:cNvPr id="18" name="Pladsholder til tekst 17"/>
          <p:cNvSpPr>
            <a:spLocks noGrp="1"/>
          </p:cNvSpPr>
          <p:nvPr>
            <p:ph type="body" sz="quarter" idx="15"/>
          </p:nvPr>
        </p:nvSpPr>
        <p:spPr>
          <a:xfrm>
            <a:off x="838199" y="3786188"/>
            <a:ext cx="3073401" cy="2341562"/>
          </a:xfrm>
        </p:spPr>
        <p:txBody>
          <a:bodyPr/>
          <a:lstStyle>
            <a:lvl1pPr marL="0" indent="0">
              <a:buNone/>
              <a:defRPr/>
            </a:lvl1pPr>
            <a:lvl2pPr marL="265113" indent="-265113">
              <a:defRPr/>
            </a:lvl2pPr>
          </a:lstStyle>
          <a:p>
            <a:pPr lvl="0"/>
            <a:r>
              <a:rPr lang="da-DK" dirty="0"/>
              <a:t>Rediger typografien i masterens</a:t>
            </a:r>
          </a:p>
          <a:p>
            <a:pPr lvl="1"/>
            <a:r>
              <a:rPr lang="da-DK" dirty="0"/>
              <a:t>Andet niveau</a:t>
            </a:r>
          </a:p>
        </p:txBody>
      </p:sp>
      <p:sp>
        <p:nvSpPr>
          <p:cNvPr id="19" name="Pladsholder til tekst 17"/>
          <p:cNvSpPr>
            <a:spLocks noGrp="1"/>
          </p:cNvSpPr>
          <p:nvPr>
            <p:ph type="body" sz="quarter" idx="16"/>
          </p:nvPr>
        </p:nvSpPr>
        <p:spPr>
          <a:xfrm>
            <a:off x="4559300" y="3786188"/>
            <a:ext cx="3073401" cy="2341562"/>
          </a:xfrm>
        </p:spPr>
        <p:txBody>
          <a:bodyPr/>
          <a:lstStyle>
            <a:lvl1pPr marL="0" indent="0">
              <a:buNone/>
              <a:defRPr/>
            </a:lvl1pPr>
            <a:lvl2pPr marL="265113" indent="-265113">
              <a:defRPr/>
            </a:lvl2pPr>
          </a:lstStyle>
          <a:p>
            <a:pPr lvl="0"/>
            <a:r>
              <a:rPr lang="da-DK" dirty="0"/>
              <a:t>Rediger typografien i masterens</a:t>
            </a:r>
          </a:p>
          <a:p>
            <a:pPr lvl="1"/>
            <a:r>
              <a:rPr lang="da-DK" dirty="0"/>
              <a:t>Andet niveau</a:t>
            </a:r>
          </a:p>
        </p:txBody>
      </p:sp>
      <p:sp>
        <p:nvSpPr>
          <p:cNvPr id="20" name="Pladsholder til tekst 17"/>
          <p:cNvSpPr>
            <a:spLocks noGrp="1"/>
          </p:cNvSpPr>
          <p:nvPr>
            <p:ph type="body" sz="quarter" idx="17"/>
          </p:nvPr>
        </p:nvSpPr>
        <p:spPr>
          <a:xfrm>
            <a:off x="8280400" y="3786188"/>
            <a:ext cx="3073401" cy="2341562"/>
          </a:xfrm>
        </p:spPr>
        <p:txBody>
          <a:bodyPr/>
          <a:lstStyle>
            <a:lvl1pPr marL="0" indent="0">
              <a:buNone/>
              <a:defRPr/>
            </a:lvl1pPr>
            <a:lvl2pPr marL="265113" indent="-265113">
              <a:defRPr/>
            </a:lvl2pPr>
          </a:lstStyle>
          <a:p>
            <a:pPr lvl="0"/>
            <a:r>
              <a:rPr lang="da-DK" dirty="0"/>
              <a:t>Rediger typografien i masterens</a:t>
            </a:r>
          </a:p>
          <a:p>
            <a:pPr lvl="1"/>
            <a:r>
              <a:rPr lang="da-DK" dirty="0"/>
              <a:t>Andet niveau</a:t>
            </a:r>
          </a:p>
        </p:txBody>
      </p:sp>
    </p:spTree>
    <p:extLst>
      <p:ext uri="{BB962C8B-B14F-4D97-AF65-F5344CB8AC3E}">
        <p14:creationId xmlns:p14="http://schemas.microsoft.com/office/powerpoint/2010/main" val="3078540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med billede til højre">
    <p:spTree>
      <p:nvGrpSpPr>
        <p:cNvPr id="1" name=""/>
        <p:cNvGrpSpPr/>
        <p:nvPr/>
      </p:nvGrpSpPr>
      <p:grpSpPr>
        <a:xfrm>
          <a:off x="0" y="0"/>
          <a:ext cx="0" cy="0"/>
          <a:chOff x="0" y="0"/>
          <a:chExt cx="0" cy="0"/>
        </a:xfrm>
      </p:grpSpPr>
      <p:sp>
        <p:nvSpPr>
          <p:cNvPr id="10" name="Pladsholder til billede 9"/>
          <p:cNvSpPr>
            <a:spLocks noGrp="1"/>
          </p:cNvSpPr>
          <p:nvPr>
            <p:ph type="pic" sz="quarter" idx="12"/>
          </p:nvPr>
        </p:nvSpPr>
        <p:spPr>
          <a:xfrm>
            <a:off x="7511999" y="0"/>
            <a:ext cx="4680000" cy="6315958"/>
          </a:xfrm>
        </p:spPr>
        <p:txBody>
          <a:bodyPr/>
          <a:lstStyle>
            <a:lvl1pPr marL="0" indent="0" algn="ctr">
              <a:buNone/>
              <a:defRPr baseline="0"/>
            </a:lvl1pPr>
          </a:lstStyle>
          <a:p>
            <a:endParaRPr lang="da-DK" dirty="0"/>
          </a:p>
          <a:p>
            <a:endParaRPr lang="da-DK" dirty="0"/>
          </a:p>
          <a:p>
            <a:r>
              <a:rPr lang="da-DK" dirty="0"/>
              <a:t>Klik og indsæt billede:</a:t>
            </a:r>
          </a:p>
        </p:txBody>
      </p:sp>
      <p:sp>
        <p:nvSpPr>
          <p:cNvPr id="2" name="Titel 1"/>
          <p:cNvSpPr>
            <a:spLocks noGrp="1"/>
          </p:cNvSpPr>
          <p:nvPr>
            <p:ph type="title"/>
          </p:nvPr>
        </p:nvSpPr>
        <p:spPr>
          <a:xfrm>
            <a:off x="838201" y="365127"/>
            <a:ext cx="5996233" cy="1325563"/>
          </a:xfrm>
        </p:spPr>
        <p:txBody>
          <a:bodyPr/>
          <a:lstStyle/>
          <a:p>
            <a:r>
              <a:rPr lang="da-DK" dirty="0"/>
              <a:t>Klik for at redigere i master</a:t>
            </a:r>
          </a:p>
        </p:txBody>
      </p:sp>
      <p:sp>
        <p:nvSpPr>
          <p:cNvPr id="3" name="Pladsholder til dato 2"/>
          <p:cNvSpPr>
            <a:spLocks noGrp="1"/>
          </p:cNvSpPr>
          <p:nvPr>
            <p:ph type="dt" sz="half" idx="10"/>
          </p:nvPr>
        </p:nvSpPr>
        <p:spPr>
          <a:xfrm>
            <a:off x="838199" y="6392865"/>
            <a:ext cx="1062038" cy="365125"/>
          </a:xfrm>
          <a:prstGeom prst="rect">
            <a:avLst/>
          </a:prstGeom>
        </p:spPr>
        <p:txBody>
          <a:bodyPr/>
          <a:lstStyle/>
          <a:p>
            <a:pPr>
              <a:defRPr/>
            </a:pPr>
            <a:fld id="{EA45ADE1-73F5-4F29-BC0F-8ADC9DEFE8A3}" type="datetimeFigureOut">
              <a:rPr lang="da-DK" smtClean="0"/>
              <a:pPr>
                <a:defRPr/>
              </a:pPr>
              <a:t>27.03.2023</a:t>
            </a:fld>
            <a:endParaRPr lang="da-DK"/>
          </a:p>
        </p:txBody>
      </p:sp>
      <p:sp>
        <p:nvSpPr>
          <p:cNvPr id="4" name="Pladsholder til slidenummer 3"/>
          <p:cNvSpPr>
            <a:spLocks noGrp="1"/>
          </p:cNvSpPr>
          <p:nvPr>
            <p:ph type="sldNum" sz="quarter" idx="11"/>
          </p:nvPr>
        </p:nvSpPr>
        <p:spPr>
          <a:xfrm>
            <a:off x="2003425" y="6392865"/>
            <a:ext cx="1081088" cy="365125"/>
          </a:xfrm>
          <a:prstGeom prst="rect">
            <a:avLst/>
          </a:prstGeom>
        </p:spPr>
        <p:txBody>
          <a:bodyPr/>
          <a:lstStyle/>
          <a:p>
            <a:pPr>
              <a:defRPr/>
            </a:pPr>
            <a:fld id="{1B86F968-0C8A-4153-97AD-909EC4FCE57B}" type="slidenum">
              <a:rPr lang="da-DK" altLang="da-DK" smtClean="0"/>
              <a:pPr>
                <a:defRPr/>
              </a:pPr>
              <a:t>‹nr.›</a:t>
            </a:fld>
            <a:endParaRPr lang="da-DK" altLang="da-DK"/>
          </a:p>
        </p:txBody>
      </p:sp>
      <p:sp>
        <p:nvSpPr>
          <p:cNvPr id="9" name="Pladsholder til tekst 2"/>
          <p:cNvSpPr>
            <a:spLocks noGrp="1"/>
          </p:cNvSpPr>
          <p:nvPr>
            <p:ph idx="1" hasCustomPrompt="1"/>
          </p:nvPr>
        </p:nvSpPr>
        <p:spPr bwMode="auto">
          <a:xfrm>
            <a:off x="838201" y="1825625"/>
            <a:ext cx="5996233"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a:lvl1pPr>
            <a:lvl2pPr marL="442913" indent="-263525">
              <a:defRPr/>
            </a:lvl2pPr>
          </a:lstStyle>
          <a:p>
            <a:pPr lvl="0"/>
            <a:r>
              <a:rPr lang="da-DK" altLang="da-DK" dirty="0"/>
              <a:t>Rediger typografien i masterens</a:t>
            </a:r>
          </a:p>
          <a:p>
            <a:pPr lvl="1"/>
            <a:r>
              <a:rPr lang="da-DK" altLang="da-DK" dirty="0"/>
              <a:t>Andet niveau</a:t>
            </a:r>
          </a:p>
        </p:txBody>
      </p:sp>
      <p:pic>
        <p:nvPicPr>
          <p:cNvPr id="7" name="Billed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16550" y="6505575"/>
            <a:ext cx="13589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9749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 med billede-collage til højre">
    <p:spTree>
      <p:nvGrpSpPr>
        <p:cNvPr id="1" name=""/>
        <p:cNvGrpSpPr/>
        <p:nvPr/>
      </p:nvGrpSpPr>
      <p:grpSpPr>
        <a:xfrm>
          <a:off x="0" y="0"/>
          <a:ext cx="0" cy="0"/>
          <a:chOff x="0" y="0"/>
          <a:chExt cx="0" cy="0"/>
        </a:xfrm>
      </p:grpSpPr>
      <p:sp>
        <p:nvSpPr>
          <p:cNvPr id="10" name="Pladsholder til billede 9"/>
          <p:cNvSpPr>
            <a:spLocks noGrp="1"/>
          </p:cNvSpPr>
          <p:nvPr>
            <p:ph type="pic" sz="quarter" idx="12"/>
          </p:nvPr>
        </p:nvSpPr>
        <p:spPr>
          <a:xfrm>
            <a:off x="7511999" y="0"/>
            <a:ext cx="4680000" cy="3830638"/>
          </a:xfrm>
        </p:spPr>
        <p:txBody>
          <a:bodyPr/>
          <a:lstStyle>
            <a:lvl1pPr marL="0" indent="0" algn="ctr">
              <a:buNone/>
              <a:defRPr baseline="0"/>
            </a:lvl1pPr>
          </a:lstStyle>
          <a:p>
            <a:endParaRPr lang="da-DK" dirty="0"/>
          </a:p>
          <a:p>
            <a:endParaRPr lang="da-DK" dirty="0"/>
          </a:p>
          <a:p>
            <a:r>
              <a:rPr lang="da-DK" dirty="0"/>
              <a:t>Klik og indsæt billede:</a:t>
            </a:r>
          </a:p>
        </p:txBody>
      </p:sp>
      <p:sp>
        <p:nvSpPr>
          <p:cNvPr id="2" name="Titel 1"/>
          <p:cNvSpPr>
            <a:spLocks noGrp="1"/>
          </p:cNvSpPr>
          <p:nvPr>
            <p:ph type="title"/>
          </p:nvPr>
        </p:nvSpPr>
        <p:spPr>
          <a:xfrm>
            <a:off x="838201" y="365127"/>
            <a:ext cx="5996233" cy="1325563"/>
          </a:xfrm>
        </p:spPr>
        <p:txBody>
          <a:bodyPr/>
          <a:lstStyle/>
          <a:p>
            <a:r>
              <a:rPr lang="da-DK" dirty="0"/>
              <a:t>Klik for at redigere i master</a:t>
            </a:r>
          </a:p>
        </p:txBody>
      </p:sp>
      <p:sp>
        <p:nvSpPr>
          <p:cNvPr id="3" name="Pladsholder til dato 2"/>
          <p:cNvSpPr>
            <a:spLocks noGrp="1"/>
          </p:cNvSpPr>
          <p:nvPr>
            <p:ph type="dt" sz="half" idx="10"/>
          </p:nvPr>
        </p:nvSpPr>
        <p:spPr>
          <a:xfrm>
            <a:off x="838199" y="6392865"/>
            <a:ext cx="1062038" cy="365125"/>
          </a:xfrm>
          <a:prstGeom prst="rect">
            <a:avLst/>
          </a:prstGeom>
        </p:spPr>
        <p:txBody>
          <a:bodyPr/>
          <a:lstStyle/>
          <a:p>
            <a:pPr>
              <a:defRPr/>
            </a:pPr>
            <a:fld id="{EA45ADE1-73F5-4F29-BC0F-8ADC9DEFE8A3}" type="datetimeFigureOut">
              <a:rPr lang="da-DK" smtClean="0"/>
              <a:pPr>
                <a:defRPr/>
              </a:pPr>
              <a:t>27.03.2023</a:t>
            </a:fld>
            <a:endParaRPr lang="da-DK"/>
          </a:p>
        </p:txBody>
      </p:sp>
      <p:sp>
        <p:nvSpPr>
          <p:cNvPr id="4" name="Pladsholder til slidenummer 3"/>
          <p:cNvSpPr>
            <a:spLocks noGrp="1"/>
          </p:cNvSpPr>
          <p:nvPr>
            <p:ph type="sldNum" sz="quarter" idx="11"/>
          </p:nvPr>
        </p:nvSpPr>
        <p:spPr>
          <a:xfrm>
            <a:off x="2003425" y="6392865"/>
            <a:ext cx="1081088" cy="365125"/>
          </a:xfrm>
          <a:prstGeom prst="rect">
            <a:avLst/>
          </a:prstGeom>
        </p:spPr>
        <p:txBody>
          <a:bodyPr/>
          <a:lstStyle/>
          <a:p>
            <a:pPr>
              <a:defRPr/>
            </a:pPr>
            <a:fld id="{1B86F968-0C8A-4153-97AD-909EC4FCE57B}" type="slidenum">
              <a:rPr lang="da-DK" altLang="da-DK" smtClean="0"/>
              <a:pPr>
                <a:defRPr/>
              </a:pPr>
              <a:t>‹nr.›</a:t>
            </a:fld>
            <a:endParaRPr lang="da-DK" altLang="da-DK"/>
          </a:p>
        </p:txBody>
      </p:sp>
      <p:sp>
        <p:nvSpPr>
          <p:cNvPr id="8" name="Pladsholder til tekst 2"/>
          <p:cNvSpPr>
            <a:spLocks noGrp="1"/>
          </p:cNvSpPr>
          <p:nvPr>
            <p:ph idx="1" hasCustomPrompt="1"/>
          </p:nvPr>
        </p:nvSpPr>
        <p:spPr bwMode="auto">
          <a:xfrm>
            <a:off x="838201" y="1825625"/>
            <a:ext cx="5996233"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a:lvl1pPr>
            <a:lvl2pPr marL="442913" indent="-263525">
              <a:defRPr/>
            </a:lvl2pPr>
          </a:lstStyle>
          <a:p>
            <a:pPr lvl="0"/>
            <a:r>
              <a:rPr lang="da-DK" altLang="da-DK" dirty="0"/>
              <a:t>Rediger typografien i masterens</a:t>
            </a:r>
          </a:p>
          <a:p>
            <a:pPr lvl="1"/>
            <a:r>
              <a:rPr lang="da-DK" altLang="da-DK" dirty="0"/>
              <a:t>Andet niveau</a:t>
            </a:r>
          </a:p>
        </p:txBody>
      </p:sp>
      <p:sp>
        <p:nvSpPr>
          <p:cNvPr id="14" name="Pladsholder til billede 9"/>
          <p:cNvSpPr>
            <a:spLocks noGrp="1"/>
          </p:cNvSpPr>
          <p:nvPr>
            <p:ph type="pic" sz="quarter" idx="13" hasCustomPrompt="1"/>
          </p:nvPr>
        </p:nvSpPr>
        <p:spPr>
          <a:xfrm>
            <a:off x="7511999" y="3840066"/>
            <a:ext cx="2340000" cy="2474196"/>
          </a:xfrm>
        </p:spPr>
        <p:txBody>
          <a:bodyPr/>
          <a:lstStyle>
            <a:lvl1pPr marL="0" indent="0" algn="ctr">
              <a:buNone/>
              <a:defRPr baseline="0"/>
            </a:lvl1pPr>
          </a:lstStyle>
          <a:p>
            <a:r>
              <a:rPr lang="da-DK" dirty="0"/>
              <a:t>Klik og indsæt billede:</a:t>
            </a:r>
          </a:p>
        </p:txBody>
      </p:sp>
      <p:sp>
        <p:nvSpPr>
          <p:cNvPr id="15" name="Pladsholder til billede 9"/>
          <p:cNvSpPr>
            <a:spLocks noGrp="1"/>
          </p:cNvSpPr>
          <p:nvPr>
            <p:ph type="pic" sz="quarter" idx="14" hasCustomPrompt="1"/>
          </p:nvPr>
        </p:nvSpPr>
        <p:spPr>
          <a:xfrm>
            <a:off x="9852000" y="3840066"/>
            <a:ext cx="2340000" cy="2474196"/>
          </a:xfrm>
        </p:spPr>
        <p:txBody>
          <a:bodyPr/>
          <a:lstStyle>
            <a:lvl1pPr marL="0" indent="0" algn="ctr">
              <a:buNone/>
              <a:defRPr baseline="0"/>
            </a:lvl1pPr>
          </a:lstStyle>
          <a:p>
            <a:r>
              <a:rPr lang="da-DK" dirty="0"/>
              <a:t>Klik og indsæt billede:</a:t>
            </a:r>
          </a:p>
        </p:txBody>
      </p:sp>
      <p:pic>
        <p:nvPicPr>
          <p:cNvPr id="9" name="Billed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16550" y="6505575"/>
            <a:ext cx="13589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1236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ort billede med billedtekst">
    <p:spTree>
      <p:nvGrpSpPr>
        <p:cNvPr id="1" name=""/>
        <p:cNvGrpSpPr/>
        <p:nvPr/>
      </p:nvGrpSpPr>
      <p:grpSpPr>
        <a:xfrm>
          <a:off x="0" y="0"/>
          <a:ext cx="0" cy="0"/>
          <a:chOff x="0" y="0"/>
          <a:chExt cx="0" cy="0"/>
        </a:xfrm>
      </p:grpSpPr>
      <p:sp>
        <p:nvSpPr>
          <p:cNvPr id="3" name="Pladsholder til billede 2"/>
          <p:cNvSpPr>
            <a:spLocks noGrp="1"/>
          </p:cNvSpPr>
          <p:nvPr>
            <p:ph type="pic" idx="1"/>
          </p:nvPr>
        </p:nvSpPr>
        <p:spPr>
          <a:xfrm>
            <a:off x="0" y="2"/>
            <a:ext cx="12192000" cy="6324599"/>
          </a:xfrm>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dirty="0"/>
          </a:p>
          <a:p>
            <a:pPr lvl="0"/>
            <a:endParaRPr lang="da-DK" noProof="0" dirty="0"/>
          </a:p>
          <a:p>
            <a:pPr lvl="0"/>
            <a:endParaRPr lang="da-DK" noProof="0" dirty="0"/>
          </a:p>
          <a:p>
            <a:pPr lvl="0"/>
            <a:endParaRPr lang="da-DK" noProof="0" dirty="0"/>
          </a:p>
          <a:p>
            <a:pPr lvl="0"/>
            <a:r>
              <a:rPr lang="da-DK" noProof="0" dirty="0"/>
              <a:t>Klik for at indsætte billede:</a:t>
            </a:r>
          </a:p>
        </p:txBody>
      </p:sp>
      <p:pic>
        <p:nvPicPr>
          <p:cNvPr id="5" name="Billed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16550" y="6505575"/>
            <a:ext cx="13589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0" y="4864101"/>
            <a:ext cx="12192000" cy="1069975"/>
          </a:xfrm>
          <a:solidFill>
            <a:schemeClr val="accent1">
              <a:alpha val="70000"/>
            </a:schemeClr>
          </a:solidFill>
        </p:spPr>
        <p:txBody>
          <a:bodyPr lIns="828000" rIns="360000" anchor="ctr"/>
          <a:lstStyle>
            <a:lvl1pPr>
              <a:defRPr sz="3200">
                <a:solidFill>
                  <a:schemeClr val="bg1"/>
                </a:solidFill>
              </a:defRPr>
            </a:lvl1pPr>
          </a:lstStyle>
          <a:p>
            <a:r>
              <a:rPr lang="da-DK" dirty="0"/>
              <a:t>Klik for at redigere i master</a:t>
            </a:r>
          </a:p>
        </p:txBody>
      </p:sp>
      <p:sp>
        <p:nvSpPr>
          <p:cNvPr id="6" name="Pladsholder til dato 4"/>
          <p:cNvSpPr>
            <a:spLocks noGrp="1"/>
          </p:cNvSpPr>
          <p:nvPr>
            <p:ph type="dt" sz="half" idx="10"/>
          </p:nvPr>
        </p:nvSpPr>
        <p:spPr>
          <a:xfrm>
            <a:off x="838199" y="6392865"/>
            <a:ext cx="1062038" cy="365125"/>
          </a:xfrm>
          <a:prstGeom prst="rect">
            <a:avLst/>
          </a:prstGeom>
        </p:spPr>
        <p:txBody>
          <a:bodyPr/>
          <a:lstStyle>
            <a:lvl1pPr>
              <a:defRPr/>
            </a:lvl1pPr>
          </a:lstStyle>
          <a:p>
            <a:pPr>
              <a:defRPr/>
            </a:pPr>
            <a:fld id="{03CE634A-FDA8-415D-8517-2970091B3D7F}" type="datetimeFigureOut">
              <a:rPr lang="da-DK"/>
              <a:pPr>
                <a:defRPr/>
              </a:pPr>
              <a:t>27.03.2023</a:t>
            </a:fld>
            <a:endParaRPr lang="da-DK"/>
          </a:p>
        </p:txBody>
      </p:sp>
      <p:sp>
        <p:nvSpPr>
          <p:cNvPr id="7" name="Pladsholder til slidenummer 6"/>
          <p:cNvSpPr>
            <a:spLocks noGrp="1"/>
          </p:cNvSpPr>
          <p:nvPr>
            <p:ph type="sldNum" sz="quarter" idx="11"/>
          </p:nvPr>
        </p:nvSpPr>
        <p:spPr>
          <a:xfrm>
            <a:off x="2003425" y="6392865"/>
            <a:ext cx="1081088" cy="365125"/>
          </a:xfrm>
          <a:prstGeom prst="rect">
            <a:avLst/>
          </a:prstGeom>
        </p:spPr>
        <p:txBody>
          <a:bodyPr/>
          <a:lstStyle>
            <a:lvl1pPr>
              <a:defRPr/>
            </a:lvl1pPr>
          </a:lstStyle>
          <a:p>
            <a:pPr>
              <a:defRPr/>
            </a:pPr>
            <a:fld id="{34D15846-9E81-440C-BECF-9884199ED580}" type="slidenum">
              <a:rPr lang="da-DK" altLang="da-DK"/>
              <a:pPr>
                <a:defRPr/>
              </a:pPr>
              <a:t>‹nr.›</a:t>
            </a:fld>
            <a:endParaRPr lang="da-DK" altLang="da-DK"/>
          </a:p>
        </p:txBody>
      </p:sp>
    </p:spTree>
    <p:extLst>
      <p:ext uri="{BB962C8B-B14F-4D97-AF65-F5344CB8AC3E}">
        <p14:creationId xmlns:p14="http://schemas.microsoft.com/office/powerpoint/2010/main" val="1749390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pic>
        <p:nvPicPr>
          <p:cNvPr id="5" name="Billed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16550" y="6505575"/>
            <a:ext cx="13589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839789" y="365127"/>
            <a:ext cx="3932238" cy="1326940"/>
          </a:xfrm>
        </p:spPr>
        <p:txBody>
          <a:bodyPr anchor="ctr"/>
          <a:lstStyle>
            <a:lvl1pPr>
              <a:defRPr sz="3200"/>
            </a:lvl1pPr>
          </a:lstStyle>
          <a:p>
            <a:r>
              <a:rPr lang="da-DK" dirty="0"/>
              <a:t>Klik for at redigere i master</a:t>
            </a:r>
          </a:p>
        </p:txBody>
      </p:sp>
      <p:sp>
        <p:nvSpPr>
          <p:cNvPr id="3" name="Pladsholder til billede 2"/>
          <p:cNvSpPr>
            <a:spLocks noGrp="1"/>
          </p:cNvSpPr>
          <p:nvPr>
            <p:ph type="pic" idx="1"/>
          </p:nvPr>
        </p:nvSpPr>
        <p:spPr>
          <a:xfrm>
            <a:off x="5183188" y="365127"/>
            <a:ext cx="6172201" cy="5495926"/>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839789" y="1808163"/>
            <a:ext cx="3932238" cy="4060825"/>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Rediger typografien i masterens</a:t>
            </a:r>
          </a:p>
        </p:txBody>
      </p:sp>
      <p:sp>
        <p:nvSpPr>
          <p:cNvPr id="6" name="Pladsholder til dato 4"/>
          <p:cNvSpPr>
            <a:spLocks noGrp="1"/>
          </p:cNvSpPr>
          <p:nvPr>
            <p:ph type="dt" sz="half" idx="10"/>
          </p:nvPr>
        </p:nvSpPr>
        <p:spPr>
          <a:xfrm>
            <a:off x="838199" y="6392865"/>
            <a:ext cx="1062038" cy="365125"/>
          </a:xfrm>
          <a:prstGeom prst="rect">
            <a:avLst/>
          </a:prstGeom>
        </p:spPr>
        <p:txBody>
          <a:bodyPr/>
          <a:lstStyle>
            <a:lvl1pPr>
              <a:defRPr/>
            </a:lvl1pPr>
          </a:lstStyle>
          <a:p>
            <a:pPr>
              <a:defRPr/>
            </a:pPr>
            <a:fld id="{03CE634A-FDA8-415D-8517-2970091B3D7F}" type="datetimeFigureOut">
              <a:rPr lang="da-DK"/>
              <a:pPr>
                <a:defRPr/>
              </a:pPr>
              <a:t>27.03.2023</a:t>
            </a:fld>
            <a:endParaRPr lang="da-DK"/>
          </a:p>
        </p:txBody>
      </p:sp>
      <p:sp>
        <p:nvSpPr>
          <p:cNvPr id="7" name="Pladsholder til slidenummer 6"/>
          <p:cNvSpPr>
            <a:spLocks noGrp="1"/>
          </p:cNvSpPr>
          <p:nvPr>
            <p:ph type="sldNum" sz="quarter" idx="11"/>
          </p:nvPr>
        </p:nvSpPr>
        <p:spPr>
          <a:xfrm>
            <a:off x="2003425" y="6392865"/>
            <a:ext cx="1081088" cy="365125"/>
          </a:xfrm>
          <a:prstGeom prst="rect">
            <a:avLst/>
          </a:prstGeom>
        </p:spPr>
        <p:txBody>
          <a:bodyPr/>
          <a:lstStyle>
            <a:lvl1pPr>
              <a:defRPr/>
            </a:lvl1pPr>
          </a:lstStyle>
          <a:p>
            <a:pPr>
              <a:defRPr/>
            </a:pPr>
            <a:fld id="{34D15846-9E81-440C-BECF-9884199ED580}" type="slidenum">
              <a:rPr lang="da-DK" altLang="da-DK"/>
              <a:pPr>
                <a:defRPr/>
              </a:pPr>
              <a:t>‹nr.›</a:t>
            </a:fld>
            <a:endParaRPr lang="da-DK" altLang="da-DK"/>
          </a:p>
        </p:txBody>
      </p:sp>
    </p:spTree>
    <p:extLst>
      <p:ext uri="{BB962C8B-B14F-4D97-AF65-F5344CB8AC3E}">
        <p14:creationId xmlns:p14="http://schemas.microsoft.com/office/powerpoint/2010/main" val="932741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dhold med billedteks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5183188" y="365127"/>
            <a:ext cx="6172200" cy="54959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D3398CB9-A7B3-4AD7-AFE8-21DC1FDE2E50}" type="datetimeFigureOut">
              <a:rPr lang="da-DK" smtClean="0"/>
              <a:t>27.03.2023</a:t>
            </a:fld>
            <a:endParaRPr lang="da-DK"/>
          </a:p>
        </p:txBody>
      </p:sp>
      <p:sp>
        <p:nvSpPr>
          <p:cNvPr id="7" name="Pladsholder til slidenummer 6"/>
          <p:cNvSpPr>
            <a:spLocks noGrp="1"/>
          </p:cNvSpPr>
          <p:nvPr>
            <p:ph type="sldNum" sz="quarter" idx="12"/>
          </p:nvPr>
        </p:nvSpPr>
        <p:spPr/>
        <p:txBody>
          <a:bodyPr/>
          <a:lstStyle/>
          <a:p>
            <a:fld id="{F05C0032-8549-4375-BC3C-D1F0C169A710}" type="slidenum">
              <a:rPr lang="da-DK" smtClean="0"/>
              <a:t>‹nr.›</a:t>
            </a:fld>
            <a:endParaRPr lang="da-DK"/>
          </a:p>
        </p:txBody>
      </p:sp>
      <p:pic>
        <p:nvPicPr>
          <p:cNvPr id="8" name="Bille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5790" y="6505263"/>
            <a:ext cx="1360418" cy="180000"/>
          </a:xfrm>
          <a:prstGeom prst="rect">
            <a:avLst/>
          </a:prstGeom>
        </p:spPr>
      </p:pic>
      <p:sp>
        <p:nvSpPr>
          <p:cNvPr id="11" name="Pladsholder til tekst 3"/>
          <p:cNvSpPr>
            <a:spLocks noGrp="1"/>
          </p:cNvSpPr>
          <p:nvPr>
            <p:ph type="body" sz="half" idx="2"/>
          </p:nvPr>
        </p:nvSpPr>
        <p:spPr>
          <a:xfrm>
            <a:off x="839789" y="1808163"/>
            <a:ext cx="3932238" cy="4060825"/>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Rediger typografien i masterens</a:t>
            </a:r>
          </a:p>
        </p:txBody>
      </p:sp>
      <p:sp>
        <p:nvSpPr>
          <p:cNvPr id="12" name="Titel 1"/>
          <p:cNvSpPr>
            <a:spLocks noGrp="1"/>
          </p:cNvSpPr>
          <p:nvPr>
            <p:ph type="title"/>
          </p:nvPr>
        </p:nvSpPr>
        <p:spPr>
          <a:xfrm>
            <a:off x="839789" y="365127"/>
            <a:ext cx="3932238" cy="1326940"/>
          </a:xfrm>
        </p:spPr>
        <p:txBody>
          <a:bodyPr anchor="ctr"/>
          <a:lstStyle>
            <a:lvl1pPr>
              <a:defRPr sz="3200"/>
            </a:lvl1pPr>
          </a:lstStyle>
          <a:p>
            <a:r>
              <a:rPr lang="da-DK" dirty="0"/>
              <a:t>Klik for at redigere i master</a:t>
            </a:r>
          </a:p>
        </p:txBody>
      </p:sp>
    </p:spTree>
    <p:extLst>
      <p:ext uri="{BB962C8B-B14F-4D97-AF65-F5344CB8AC3E}">
        <p14:creationId xmlns:p14="http://schemas.microsoft.com/office/powerpoint/2010/main" val="1933263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e tekst-søjler">
    <p:spTree>
      <p:nvGrpSpPr>
        <p:cNvPr id="1" name=""/>
        <p:cNvGrpSpPr/>
        <p:nvPr/>
      </p:nvGrpSpPr>
      <p:grpSpPr>
        <a:xfrm>
          <a:off x="0" y="0"/>
          <a:ext cx="0" cy="0"/>
          <a:chOff x="0" y="0"/>
          <a:chExt cx="0" cy="0"/>
        </a:xfrm>
      </p:grpSpPr>
      <p:pic>
        <p:nvPicPr>
          <p:cNvPr id="4" name="Billed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16550" y="6505575"/>
            <a:ext cx="13589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r>
              <a:rPr lang="da-DK"/>
              <a:t>Klik for at redigere i master</a:t>
            </a:r>
          </a:p>
        </p:txBody>
      </p:sp>
      <p:sp>
        <p:nvSpPr>
          <p:cNvPr id="5" name="Pladsholder til dato 3"/>
          <p:cNvSpPr>
            <a:spLocks noGrp="1"/>
          </p:cNvSpPr>
          <p:nvPr>
            <p:ph type="dt" sz="half" idx="10"/>
          </p:nvPr>
        </p:nvSpPr>
        <p:spPr>
          <a:xfrm>
            <a:off x="838199" y="6392865"/>
            <a:ext cx="1062038" cy="365125"/>
          </a:xfrm>
          <a:prstGeom prst="rect">
            <a:avLst/>
          </a:prstGeom>
        </p:spPr>
        <p:txBody>
          <a:bodyPr/>
          <a:lstStyle>
            <a:lvl1pPr>
              <a:defRPr/>
            </a:lvl1pPr>
          </a:lstStyle>
          <a:p>
            <a:pPr>
              <a:defRPr/>
            </a:pPr>
            <a:fld id="{7B29EA44-F8B3-44FF-9701-F12A9A7097FE}" type="datetimeFigureOut">
              <a:rPr lang="da-DK"/>
              <a:pPr>
                <a:defRPr/>
              </a:pPr>
              <a:t>27.03.2023</a:t>
            </a:fld>
            <a:endParaRPr lang="da-DK"/>
          </a:p>
        </p:txBody>
      </p:sp>
      <p:sp>
        <p:nvSpPr>
          <p:cNvPr id="6" name="Pladsholder til slidenummer 5"/>
          <p:cNvSpPr>
            <a:spLocks noGrp="1"/>
          </p:cNvSpPr>
          <p:nvPr>
            <p:ph type="sldNum" sz="quarter" idx="11"/>
          </p:nvPr>
        </p:nvSpPr>
        <p:spPr>
          <a:xfrm>
            <a:off x="2003425" y="6392865"/>
            <a:ext cx="1081088" cy="365125"/>
          </a:xfrm>
          <a:prstGeom prst="rect">
            <a:avLst/>
          </a:prstGeom>
        </p:spPr>
        <p:txBody>
          <a:bodyPr/>
          <a:lstStyle>
            <a:lvl1pPr>
              <a:defRPr/>
            </a:lvl1pPr>
          </a:lstStyle>
          <a:p>
            <a:pPr>
              <a:defRPr/>
            </a:pPr>
            <a:fld id="{48B33054-1ABC-408B-9C27-A71172DDAAE6}" type="slidenum">
              <a:rPr lang="da-DK" altLang="da-DK"/>
              <a:pPr>
                <a:defRPr/>
              </a:pPr>
              <a:t>‹nr.›</a:t>
            </a:fld>
            <a:endParaRPr lang="da-DK" altLang="da-DK"/>
          </a:p>
        </p:txBody>
      </p:sp>
      <p:sp>
        <p:nvSpPr>
          <p:cNvPr id="18" name="Pladsholder til tekst 17"/>
          <p:cNvSpPr>
            <a:spLocks noGrp="1"/>
          </p:cNvSpPr>
          <p:nvPr>
            <p:ph type="body" sz="quarter" idx="15"/>
          </p:nvPr>
        </p:nvSpPr>
        <p:spPr>
          <a:xfrm>
            <a:off x="838199" y="2839577"/>
            <a:ext cx="3073401" cy="3288173"/>
          </a:xfrm>
        </p:spPr>
        <p:txBody>
          <a:bodyPr/>
          <a:lstStyle>
            <a:lvl1pPr marL="0" indent="0">
              <a:buNone/>
              <a:defRPr/>
            </a:lvl1pPr>
            <a:lvl2pPr marL="265113" indent="-265113">
              <a:defRPr/>
            </a:lvl2pPr>
          </a:lstStyle>
          <a:p>
            <a:pPr lvl="0"/>
            <a:r>
              <a:rPr lang="da-DK" dirty="0"/>
              <a:t>Rediger typografien i masterens</a:t>
            </a:r>
          </a:p>
          <a:p>
            <a:pPr lvl="1"/>
            <a:r>
              <a:rPr lang="da-DK" dirty="0"/>
              <a:t>Andet niveau</a:t>
            </a:r>
          </a:p>
        </p:txBody>
      </p:sp>
      <p:sp>
        <p:nvSpPr>
          <p:cNvPr id="19" name="Pladsholder til tekst 17"/>
          <p:cNvSpPr>
            <a:spLocks noGrp="1"/>
          </p:cNvSpPr>
          <p:nvPr>
            <p:ph type="body" sz="quarter" idx="16"/>
          </p:nvPr>
        </p:nvSpPr>
        <p:spPr>
          <a:xfrm>
            <a:off x="4559300" y="2854033"/>
            <a:ext cx="3073401" cy="3273717"/>
          </a:xfrm>
        </p:spPr>
        <p:txBody>
          <a:bodyPr/>
          <a:lstStyle>
            <a:lvl1pPr marL="0" indent="0">
              <a:buNone/>
              <a:defRPr/>
            </a:lvl1pPr>
            <a:lvl2pPr marL="265113" indent="-265113">
              <a:defRPr/>
            </a:lvl2pPr>
          </a:lstStyle>
          <a:p>
            <a:pPr lvl="0"/>
            <a:r>
              <a:rPr lang="da-DK" dirty="0"/>
              <a:t>Rediger typografien i masterens</a:t>
            </a:r>
          </a:p>
          <a:p>
            <a:pPr lvl="1"/>
            <a:r>
              <a:rPr lang="da-DK" dirty="0"/>
              <a:t>Andet niveau</a:t>
            </a:r>
          </a:p>
        </p:txBody>
      </p:sp>
      <p:sp>
        <p:nvSpPr>
          <p:cNvPr id="20" name="Pladsholder til tekst 17"/>
          <p:cNvSpPr>
            <a:spLocks noGrp="1"/>
          </p:cNvSpPr>
          <p:nvPr>
            <p:ph type="body" sz="quarter" idx="17"/>
          </p:nvPr>
        </p:nvSpPr>
        <p:spPr>
          <a:xfrm>
            <a:off x="8280400" y="2854033"/>
            <a:ext cx="3073401" cy="3273717"/>
          </a:xfrm>
        </p:spPr>
        <p:txBody>
          <a:bodyPr/>
          <a:lstStyle>
            <a:lvl1pPr marL="0" indent="0">
              <a:buNone/>
              <a:defRPr/>
            </a:lvl1pPr>
            <a:lvl2pPr marL="265113" indent="-265113">
              <a:defRPr/>
            </a:lvl2pPr>
          </a:lstStyle>
          <a:p>
            <a:pPr lvl="0"/>
            <a:r>
              <a:rPr lang="da-DK" dirty="0"/>
              <a:t>Rediger typografien i masterens</a:t>
            </a:r>
          </a:p>
          <a:p>
            <a:pPr lvl="1"/>
            <a:r>
              <a:rPr lang="da-DK" dirty="0"/>
              <a:t>Andet niveau</a:t>
            </a:r>
          </a:p>
        </p:txBody>
      </p:sp>
      <p:sp>
        <p:nvSpPr>
          <p:cNvPr id="7" name="Pladsholder til tekst 6"/>
          <p:cNvSpPr>
            <a:spLocks noGrp="1"/>
          </p:cNvSpPr>
          <p:nvPr>
            <p:ph type="body" sz="quarter" idx="18" hasCustomPrompt="1"/>
          </p:nvPr>
        </p:nvSpPr>
        <p:spPr>
          <a:xfrm>
            <a:off x="838198" y="1808163"/>
            <a:ext cx="3073401" cy="913941"/>
          </a:xfrm>
        </p:spPr>
        <p:txBody>
          <a:bodyPr/>
          <a:lstStyle>
            <a:lvl1pPr marL="0" indent="0">
              <a:buNone/>
              <a:defRPr b="1"/>
            </a:lvl1pPr>
          </a:lstStyle>
          <a:p>
            <a:pPr lvl="0"/>
            <a:r>
              <a:rPr lang="da-DK" dirty="0"/>
              <a:t>Skriv overskrift</a:t>
            </a:r>
          </a:p>
          <a:p>
            <a:pPr lvl="0"/>
            <a:endParaRPr lang="da-DK" dirty="0"/>
          </a:p>
        </p:txBody>
      </p:sp>
      <p:sp>
        <p:nvSpPr>
          <p:cNvPr id="17" name="Pladsholder til tekst 6"/>
          <p:cNvSpPr>
            <a:spLocks noGrp="1"/>
          </p:cNvSpPr>
          <p:nvPr>
            <p:ph type="body" sz="quarter" idx="19" hasCustomPrompt="1"/>
          </p:nvPr>
        </p:nvSpPr>
        <p:spPr>
          <a:xfrm>
            <a:off x="4559300" y="1815391"/>
            <a:ext cx="3073401" cy="913941"/>
          </a:xfrm>
        </p:spPr>
        <p:txBody>
          <a:bodyPr/>
          <a:lstStyle>
            <a:lvl1pPr marL="0" indent="0">
              <a:buNone/>
              <a:defRPr b="1"/>
            </a:lvl1pPr>
          </a:lstStyle>
          <a:p>
            <a:pPr lvl="0"/>
            <a:r>
              <a:rPr lang="da-DK" dirty="0"/>
              <a:t>Skriv overskrift</a:t>
            </a:r>
          </a:p>
          <a:p>
            <a:pPr lvl="0"/>
            <a:endParaRPr lang="da-DK" dirty="0"/>
          </a:p>
        </p:txBody>
      </p:sp>
      <p:sp>
        <p:nvSpPr>
          <p:cNvPr id="21" name="Pladsholder til tekst 6"/>
          <p:cNvSpPr>
            <a:spLocks noGrp="1"/>
          </p:cNvSpPr>
          <p:nvPr>
            <p:ph type="body" sz="quarter" idx="20" hasCustomPrompt="1"/>
          </p:nvPr>
        </p:nvSpPr>
        <p:spPr>
          <a:xfrm>
            <a:off x="8280400" y="1824268"/>
            <a:ext cx="3073401" cy="913941"/>
          </a:xfrm>
        </p:spPr>
        <p:txBody>
          <a:bodyPr/>
          <a:lstStyle>
            <a:lvl1pPr marL="0" indent="0">
              <a:buNone/>
              <a:defRPr b="1"/>
            </a:lvl1pPr>
          </a:lstStyle>
          <a:p>
            <a:pPr lvl="0"/>
            <a:r>
              <a:rPr lang="da-DK" dirty="0"/>
              <a:t>Skriv overskrift</a:t>
            </a:r>
          </a:p>
          <a:p>
            <a:pPr lvl="0"/>
            <a:endParaRPr lang="da-DK" dirty="0"/>
          </a:p>
        </p:txBody>
      </p:sp>
    </p:spTree>
    <p:extLst>
      <p:ext uri="{BB962C8B-B14F-4D97-AF65-F5344CB8AC3E}">
        <p14:creationId xmlns:p14="http://schemas.microsoft.com/office/powerpoint/2010/main" val="1428500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e farvede tekstbokse med overskrift">
    <p:spTree>
      <p:nvGrpSpPr>
        <p:cNvPr id="1" name=""/>
        <p:cNvGrpSpPr/>
        <p:nvPr/>
      </p:nvGrpSpPr>
      <p:grpSpPr>
        <a:xfrm>
          <a:off x="0" y="0"/>
          <a:ext cx="0" cy="0"/>
          <a:chOff x="0" y="0"/>
          <a:chExt cx="0" cy="0"/>
        </a:xfrm>
      </p:grpSpPr>
      <p:pic>
        <p:nvPicPr>
          <p:cNvPr id="4" name="Billed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16550" y="6505575"/>
            <a:ext cx="13589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r>
              <a:rPr lang="da-DK"/>
              <a:t>Klik for at redigere i master</a:t>
            </a:r>
          </a:p>
        </p:txBody>
      </p:sp>
      <p:sp>
        <p:nvSpPr>
          <p:cNvPr id="5" name="Pladsholder til dato 3"/>
          <p:cNvSpPr>
            <a:spLocks noGrp="1"/>
          </p:cNvSpPr>
          <p:nvPr>
            <p:ph type="dt" sz="half" idx="10"/>
          </p:nvPr>
        </p:nvSpPr>
        <p:spPr>
          <a:xfrm>
            <a:off x="838199" y="6392865"/>
            <a:ext cx="1062038" cy="365125"/>
          </a:xfrm>
          <a:prstGeom prst="rect">
            <a:avLst/>
          </a:prstGeom>
        </p:spPr>
        <p:txBody>
          <a:bodyPr/>
          <a:lstStyle>
            <a:lvl1pPr>
              <a:defRPr/>
            </a:lvl1pPr>
          </a:lstStyle>
          <a:p>
            <a:pPr>
              <a:defRPr/>
            </a:pPr>
            <a:fld id="{7B29EA44-F8B3-44FF-9701-F12A9A7097FE}" type="datetimeFigureOut">
              <a:rPr lang="da-DK"/>
              <a:pPr>
                <a:defRPr/>
              </a:pPr>
              <a:t>27.03.2023</a:t>
            </a:fld>
            <a:endParaRPr lang="da-DK"/>
          </a:p>
        </p:txBody>
      </p:sp>
      <p:sp>
        <p:nvSpPr>
          <p:cNvPr id="6" name="Pladsholder til slidenummer 5"/>
          <p:cNvSpPr>
            <a:spLocks noGrp="1"/>
          </p:cNvSpPr>
          <p:nvPr>
            <p:ph type="sldNum" sz="quarter" idx="11"/>
          </p:nvPr>
        </p:nvSpPr>
        <p:spPr>
          <a:xfrm>
            <a:off x="2003425" y="6392865"/>
            <a:ext cx="1081088" cy="365125"/>
          </a:xfrm>
          <a:prstGeom prst="rect">
            <a:avLst/>
          </a:prstGeom>
        </p:spPr>
        <p:txBody>
          <a:bodyPr/>
          <a:lstStyle>
            <a:lvl1pPr>
              <a:defRPr/>
            </a:lvl1pPr>
          </a:lstStyle>
          <a:p>
            <a:pPr>
              <a:defRPr/>
            </a:pPr>
            <a:fld id="{48B33054-1ABC-408B-9C27-A71172DDAAE6}" type="slidenum">
              <a:rPr lang="da-DK" altLang="da-DK"/>
              <a:pPr>
                <a:defRPr/>
              </a:pPr>
              <a:t>‹nr.›</a:t>
            </a:fld>
            <a:endParaRPr lang="da-DK" altLang="da-DK"/>
          </a:p>
        </p:txBody>
      </p:sp>
      <p:sp>
        <p:nvSpPr>
          <p:cNvPr id="18" name="Pladsholder til tekst 17"/>
          <p:cNvSpPr>
            <a:spLocks noGrp="1"/>
          </p:cNvSpPr>
          <p:nvPr>
            <p:ph type="body" sz="quarter" idx="15"/>
          </p:nvPr>
        </p:nvSpPr>
        <p:spPr>
          <a:xfrm>
            <a:off x="838200" y="2874095"/>
            <a:ext cx="3337874" cy="3253655"/>
          </a:xfrm>
          <a:solidFill>
            <a:schemeClr val="accent1">
              <a:alpha val="20000"/>
            </a:schemeClr>
          </a:solidFill>
        </p:spPr>
        <p:txBody>
          <a:bodyPr lIns="180000" tIns="180000" rIns="180000" bIns="180000"/>
          <a:lstStyle>
            <a:lvl1pPr marL="0" indent="0">
              <a:buNone/>
              <a:defRPr/>
            </a:lvl1pPr>
            <a:lvl2pPr marL="265113" indent="-265113">
              <a:defRPr/>
            </a:lvl2pPr>
          </a:lstStyle>
          <a:p>
            <a:pPr lvl="0"/>
            <a:r>
              <a:rPr lang="da-DK" dirty="0"/>
              <a:t>Rediger typografien i masterens</a:t>
            </a:r>
          </a:p>
          <a:p>
            <a:pPr lvl="1"/>
            <a:r>
              <a:rPr lang="da-DK" dirty="0"/>
              <a:t>Andet niveau</a:t>
            </a:r>
          </a:p>
        </p:txBody>
      </p:sp>
      <p:sp>
        <p:nvSpPr>
          <p:cNvPr id="7" name="Pladsholder til tekst 6"/>
          <p:cNvSpPr>
            <a:spLocks noGrp="1"/>
          </p:cNvSpPr>
          <p:nvPr>
            <p:ph type="body" sz="quarter" idx="18" hasCustomPrompt="1"/>
          </p:nvPr>
        </p:nvSpPr>
        <p:spPr>
          <a:xfrm>
            <a:off x="839788" y="1808163"/>
            <a:ext cx="3337874" cy="1065932"/>
          </a:xfrm>
          <a:solidFill>
            <a:schemeClr val="accent1"/>
          </a:solidFill>
        </p:spPr>
        <p:txBody>
          <a:bodyPr lIns="180000" tIns="180000" rIns="180000" bIns="180000"/>
          <a:lstStyle>
            <a:lvl1pPr marL="0" indent="0">
              <a:buNone/>
              <a:defRPr b="1">
                <a:solidFill>
                  <a:schemeClr val="bg1"/>
                </a:solidFill>
              </a:defRPr>
            </a:lvl1pPr>
          </a:lstStyle>
          <a:p>
            <a:pPr lvl="0"/>
            <a:r>
              <a:rPr lang="da-DK" dirty="0"/>
              <a:t>Skriv overskrift</a:t>
            </a:r>
          </a:p>
          <a:p>
            <a:pPr lvl="0"/>
            <a:endParaRPr lang="da-DK" dirty="0"/>
          </a:p>
        </p:txBody>
      </p:sp>
      <p:sp>
        <p:nvSpPr>
          <p:cNvPr id="15" name="Pladsholder til tekst 17"/>
          <p:cNvSpPr>
            <a:spLocks noGrp="1"/>
          </p:cNvSpPr>
          <p:nvPr>
            <p:ph type="body" sz="quarter" idx="19"/>
          </p:nvPr>
        </p:nvSpPr>
        <p:spPr>
          <a:xfrm>
            <a:off x="8015927" y="2874095"/>
            <a:ext cx="3337874" cy="3253655"/>
          </a:xfrm>
          <a:solidFill>
            <a:schemeClr val="accent1">
              <a:alpha val="20000"/>
            </a:schemeClr>
          </a:solidFill>
        </p:spPr>
        <p:txBody>
          <a:bodyPr lIns="180000" tIns="180000" rIns="180000" bIns="180000"/>
          <a:lstStyle>
            <a:lvl1pPr marL="0" indent="0">
              <a:buNone/>
              <a:defRPr/>
            </a:lvl1pPr>
            <a:lvl2pPr marL="265113" indent="-265113">
              <a:defRPr/>
            </a:lvl2pPr>
          </a:lstStyle>
          <a:p>
            <a:pPr lvl="0"/>
            <a:r>
              <a:rPr lang="da-DK" dirty="0"/>
              <a:t>Rediger typografien i masterens</a:t>
            </a:r>
          </a:p>
          <a:p>
            <a:pPr lvl="1"/>
            <a:r>
              <a:rPr lang="da-DK" dirty="0"/>
              <a:t>Andet niveau</a:t>
            </a:r>
          </a:p>
        </p:txBody>
      </p:sp>
      <p:sp>
        <p:nvSpPr>
          <p:cNvPr id="16" name="Pladsholder til tekst 6"/>
          <p:cNvSpPr>
            <a:spLocks noGrp="1"/>
          </p:cNvSpPr>
          <p:nvPr>
            <p:ph type="body" sz="quarter" idx="20" hasCustomPrompt="1"/>
          </p:nvPr>
        </p:nvSpPr>
        <p:spPr>
          <a:xfrm>
            <a:off x="8015927" y="1808163"/>
            <a:ext cx="3337874" cy="1065932"/>
          </a:xfrm>
          <a:solidFill>
            <a:schemeClr val="accent1"/>
          </a:solidFill>
        </p:spPr>
        <p:txBody>
          <a:bodyPr lIns="180000" tIns="180000" rIns="180000" bIns="180000"/>
          <a:lstStyle>
            <a:lvl1pPr marL="0" indent="0">
              <a:buNone/>
              <a:defRPr b="1">
                <a:solidFill>
                  <a:schemeClr val="bg1"/>
                </a:solidFill>
              </a:defRPr>
            </a:lvl1pPr>
          </a:lstStyle>
          <a:p>
            <a:pPr lvl="0"/>
            <a:r>
              <a:rPr lang="da-DK" dirty="0"/>
              <a:t>Skriv overskrift</a:t>
            </a:r>
          </a:p>
          <a:p>
            <a:pPr lvl="0"/>
            <a:endParaRPr lang="da-DK" dirty="0"/>
          </a:p>
        </p:txBody>
      </p:sp>
      <p:sp>
        <p:nvSpPr>
          <p:cNvPr id="22" name="Pladsholder til tekst 17"/>
          <p:cNvSpPr>
            <a:spLocks noGrp="1"/>
          </p:cNvSpPr>
          <p:nvPr>
            <p:ph type="body" sz="quarter" idx="21"/>
          </p:nvPr>
        </p:nvSpPr>
        <p:spPr>
          <a:xfrm>
            <a:off x="4427064" y="2874095"/>
            <a:ext cx="3337874" cy="3253655"/>
          </a:xfrm>
          <a:solidFill>
            <a:schemeClr val="accent1">
              <a:alpha val="20000"/>
            </a:schemeClr>
          </a:solidFill>
        </p:spPr>
        <p:txBody>
          <a:bodyPr lIns="180000" tIns="180000" rIns="180000" bIns="180000"/>
          <a:lstStyle>
            <a:lvl1pPr marL="0" indent="0">
              <a:buNone/>
              <a:defRPr/>
            </a:lvl1pPr>
            <a:lvl2pPr marL="265113" indent="-265113">
              <a:defRPr/>
            </a:lvl2pPr>
          </a:lstStyle>
          <a:p>
            <a:pPr lvl="0"/>
            <a:r>
              <a:rPr lang="da-DK" dirty="0"/>
              <a:t>Rediger typografien i masterens</a:t>
            </a:r>
          </a:p>
          <a:p>
            <a:pPr lvl="1"/>
            <a:r>
              <a:rPr lang="da-DK" dirty="0"/>
              <a:t>Andet niveau</a:t>
            </a:r>
          </a:p>
        </p:txBody>
      </p:sp>
      <p:sp>
        <p:nvSpPr>
          <p:cNvPr id="23" name="Pladsholder til tekst 6"/>
          <p:cNvSpPr>
            <a:spLocks noGrp="1"/>
          </p:cNvSpPr>
          <p:nvPr>
            <p:ph type="body" sz="quarter" idx="22" hasCustomPrompt="1"/>
          </p:nvPr>
        </p:nvSpPr>
        <p:spPr>
          <a:xfrm>
            <a:off x="4427064" y="1808163"/>
            <a:ext cx="3337874" cy="1065932"/>
          </a:xfrm>
          <a:solidFill>
            <a:schemeClr val="accent1"/>
          </a:solidFill>
        </p:spPr>
        <p:txBody>
          <a:bodyPr lIns="180000" tIns="180000" rIns="180000" bIns="180000"/>
          <a:lstStyle>
            <a:lvl1pPr marL="0" indent="0">
              <a:buNone/>
              <a:defRPr b="1">
                <a:solidFill>
                  <a:schemeClr val="bg1"/>
                </a:solidFill>
              </a:defRPr>
            </a:lvl1pPr>
          </a:lstStyle>
          <a:p>
            <a:pPr lvl="0"/>
            <a:r>
              <a:rPr lang="da-DK" dirty="0"/>
              <a:t>Skriv overskrift</a:t>
            </a:r>
          </a:p>
          <a:p>
            <a:pPr lvl="0"/>
            <a:endParaRPr lang="da-DK" dirty="0"/>
          </a:p>
        </p:txBody>
      </p:sp>
    </p:spTree>
    <p:extLst>
      <p:ext uri="{BB962C8B-B14F-4D97-AF65-F5344CB8AC3E}">
        <p14:creationId xmlns:p14="http://schemas.microsoft.com/office/powerpoint/2010/main" val="2833725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D3398CB9-A7B3-4AD7-AFE8-21DC1FDE2E50}" type="datetimeFigureOut">
              <a:rPr lang="da-DK" smtClean="0"/>
              <a:t>27.03.2023</a:t>
            </a:fld>
            <a:endParaRPr lang="da-DK"/>
          </a:p>
        </p:txBody>
      </p:sp>
      <p:sp>
        <p:nvSpPr>
          <p:cNvPr id="6" name="Pladsholder til slidenummer 5"/>
          <p:cNvSpPr>
            <a:spLocks noGrp="1"/>
          </p:cNvSpPr>
          <p:nvPr>
            <p:ph type="sldNum" sz="quarter" idx="12"/>
          </p:nvPr>
        </p:nvSpPr>
        <p:spPr/>
        <p:txBody>
          <a:bodyPr/>
          <a:lstStyle/>
          <a:p>
            <a:fld id="{F05C0032-8549-4375-BC3C-D1F0C169A710}" type="slidenum">
              <a:rPr lang="da-DK" smtClean="0"/>
              <a:t>‹nr.›</a:t>
            </a:fld>
            <a:endParaRPr lang="da-DK"/>
          </a:p>
        </p:txBody>
      </p:sp>
      <p:pic>
        <p:nvPicPr>
          <p:cNvPr id="7" name="Bille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5790" y="6505263"/>
            <a:ext cx="1360418" cy="180000"/>
          </a:xfrm>
          <a:prstGeom prst="rect">
            <a:avLst/>
          </a:prstGeom>
        </p:spPr>
      </p:pic>
    </p:spTree>
    <p:extLst>
      <p:ext uri="{BB962C8B-B14F-4D97-AF65-F5344CB8AC3E}">
        <p14:creationId xmlns:p14="http://schemas.microsoft.com/office/powerpoint/2010/main" val="2605569945"/>
      </p:ext>
    </p:extLst>
  </p:cSld>
  <p:clrMapOvr>
    <a:masterClrMapping/>
  </p:clrMapOvr>
  <p:extLst>
    <p:ext uri="{DCECCB84-F9BA-43D5-87BE-67443E8EF086}">
      <p15:sldGuideLst xmlns:p15="http://schemas.microsoft.com/office/powerpoint/2012/main">
        <p15:guide id="1" orient="horz" pos="1139" userDrawn="1">
          <p15:clr>
            <a:srgbClr val="FBAE40"/>
          </p15:clr>
        </p15:guide>
        <p15:guide id="2" pos="52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aktabokse og billede">
    <p:spTree>
      <p:nvGrpSpPr>
        <p:cNvPr id="1" name=""/>
        <p:cNvGrpSpPr/>
        <p:nvPr/>
      </p:nvGrpSpPr>
      <p:grpSpPr>
        <a:xfrm>
          <a:off x="0" y="0"/>
          <a:ext cx="0" cy="0"/>
          <a:chOff x="0" y="0"/>
          <a:chExt cx="0" cy="0"/>
        </a:xfrm>
      </p:grpSpPr>
      <p:pic>
        <p:nvPicPr>
          <p:cNvPr id="4" name="Billed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16550" y="6505575"/>
            <a:ext cx="13589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a:xfrm>
            <a:off x="838201" y="1825628"/>
            <a:ext cx="6443748" cy="1370061"/>
          </a:xfrm>
          <a:solidFill>
            <a:schemeClr val="accent1">
              <a:alpha val="20000"/>
            </a:schemeClr>
          </a:solidFill>
        </p:spPr>
        <p:txBody>
          <a:bodyPr lIns="180000" tIns="144000" rIns="180000" bIns="144000"/>
          <a:lstStyle>
            <a:lvl1pPr marL="0" indent="0">
              <a:buNone/>
              <a:defRPr/>
            </a:lvl1pPr>
            <a:lvl2pPr marL="444500" indent="-265113">
              <a:defRPr/>
            </a:lvl2pPr>
            <a:lvl3pPr marL="717550" indent="-273050">
              <a:defRPr/>
            </a:lvl3pPr>
          </a:lstStyle>
          <a:p>
            <a:pPr lvl="0"/>
            <a:r>
              <a:rPr lang="da-DK" dirty="0"/>
              <a:t>Rediger typografien i masterens</a:t>
            </a:r>
          </a:p>
          <a:p>
            <a:pPr lvl="1"/>
            <a:r>
              <a:rPr lang="da-DK" dirty="0"/>
              <a:t>Andet niveau</a:t>
            </a:r>
          </a:p>
        </p:txBody>
      </p:sp>
      <p:sp>
        <p:nvSpPr>
          <p:cNvPr id="5" name="Pladsholder til dato 3"/>
          <p:cNvSpPr>
            <a:spLocks noGrp="1"/>
          </p:cNvSpPr>
          <p:nvPr>
            <p:ph type="dt" sz="half" idx="10"/>
          </p:nvPr>
        </p:nvSpPr>
        <p:spPr>
          <a:xfrm>
            <a:off x="838199" y="6392865"/>
            <a:ext cx="1062038" cy="365125"/>
          </a:xfrm>
          <a:prstGeom prst="rect">
            <a:avLst/>
          </a:prstGeom>
        </p:spPr>
        <p:txBody>
          <a:bodyPr/>
          <a:lstStyle>
            <a:lvl1pPr>
              <a:defRPr/>
            </a:lvl1pPr>
          </a:lstStyle>
          <a:p>
            <a:pPr>
              <a:defRPr/>
            </a:pPr>
            <a:fld id="{7B29EA44-F8B3-44FF-9701-F12A9A7097FE}" type="datetimeFigureOut">
              <a:rPr lang="da-DK"/>
              <a:pPr>
                <a:defRPr/>
              </a:pPr>
              <a:t>27.03.2023</a:t>
            </a:fld>
            <a:endParaRPr lang="da-DK"/>
          </a:p>
        </p:txBody>
      </p:sp>
      <p:sp>
        <p:nvSpPr>
          <p:cNvPr id="6" name="Pladsholder til slidenummer 5"/>
          <p:cNvSpPr>
            <a:spLocks noGrp="1"/>
          </p:cNvSpPr>
          <p:nvPr>
            <p:ph type="sldNum" sz="quarter" idx="11"/>
          </p:nvPr>
        </p:nvSpPr>
        <p:spPr>
          <a:xfrm>
            <a:off x="2003425" y="6392865"/>
            <a:ext cx="1081088" cy="365125"/>
          </a:xfrm>
          <a:prstGeom prst="rect">
            <a:avLst/>
          </a:prstGeom>
        </p:spPr>
        <p:txBody>
          <a:bodyPr/>
          <a:lstStyle>
            <a:lvl1pPr>
              <a:defRPr/>
            </a:lvl1pPr>
          </a:lstStyle>
          <a:p>
            <a:pPr>
              <a:defRPr/>
            </a:pPr>
            <a:fld id="{48B33054-1ABC-408B-9C27-A71172DDAAE6}" type="slidenum">
              <a:rPr lang="da-DK" altLang="da-DK"/>
              <a:pPr>
                <a:defRPr/>
              </a:pPr>
              <a:t>‹nr.›</a:t>
            </a:fld>
            <a:endParaRPr lang="da-DK" altLang="da-DK"/>
          </a:p>
        </p:txBody>
      </p:sp>
      <p:sp>
        <p:nvSpPr>
          <p:cNvPr id="13" name="Pladsholder til billede 12"/>
          <p:cNvSpPr>
            <a:spLocks noGrp="1"/>
          </p:cNvSpPr>
          <p:nvPr>
            <p:ph type="pic" sz="quarter" idx="12"/>
          </p:nvPr>
        </p:nvSpPr>
        <p:spPr>
          <a:xfrm>
            <a:off x="7419976" y="1825625"/>
            <a:ext cx="3933825" cy="2827926"/>
          </a:xfrm>
        </p:spPr>
        <p:txBody>
          <a:bodyPr/>
          <a:lstStyle/>
          <a:p>
            <a:endParaRPr lang="da-DK" dirty="0"/>
          </a:p>
        </p:txBody>
      </p:sp>
      <p:sp>
        <p:nvSpPr>
          <p:cNvPr id="25" name="Pladsholder til indhold 2"/>
          <p:cNvSpPr>
            <a:spLocks noGrp="1"/>
          </p:cNvSpPr>
          <p:nvPr>
            <p:ph idx="13"/>
          </p:nvPr>
        </p:nvSpPr>
        <p:spPr>
          <a:xfrm>
            <a:off x="838201" y="3283492"/>
            <a:ext cx="6443748" cy="1370061"/>
          </a:xfrm>
          <a:solidFill>
            <a:schemeClr val="accent1">
              <a:alpha val="20000"/>
            </a:schemeClr>
          </a:solidFill>
        </p:spPr>
        <p:txBody>
          <a:bodyPr lIns="180000" tIns="144000" rIns="180000" bIns="144000"/>
          <a:lstStyle>
            <a:lvl1pPr marL="0" indent="0">
              <a:buNone/>
              <a:defRPr/>
            </a:lvl1pPr>
            <a:lvl2pPr marL="444500" indent="-265113">
              <a:defRPr/>
            </a:lvl2pPr>
            <a:lvl3pPr marL="717550" indent="-273050">
              <a:defRPr/>
            </a:lvl3pPr>
          </a:lstStyle>
          <a:p>
            <a:pPr lvl="0"/>
            <a:r>
              <a:rPr lang="da-DK" dirty="0"/>
              <a:t>Rediger typografien i masterens</a:t>
            </a:r>
          </a:p>
          <a:p>
            <a:pPr lvl="1"/>
            <a:r>
              <a:rPr lang="da-DK" dirty="0"/>
              <a:t>Andet niveau</a:t>
            </a:r>
          </a:p>
        </p:txBody>
      </p:sp>
      <p:sp>
        <p:nvSpPr>
          <p:cNvPr id="26" name="Pladsholder til indhold 2"/>
          <p:cNvSpPr>
            <a:spLocks noGrp="1"/>
          </p:cNvSpPr>
          <p:nvPr>
            <p:ph idx="14"/>
          </p:nvPr>
        </p:nvSpPr>
        <p:spPr>
          <a:xfrm>
            <a:off x="838201" y="4741356"/>
            <a:ext cx="6443748" cy="1370061"/>
          </a:xfrm>
          <a:solidFill>
            <a:schemeClr val="accent1">
              <a:alpha val="20000"/>
            </a:schemeClr>
          </a:solidFill>
        </p:spPr>
        <p:txBody>
          <a:bodyPr lIns="180000" tIns="144000" rIns="180000" bIns="144000"/>
          <a:lstStyle>
            <a:lvl1pPr marL="0" indent="0">
              <a:buNone/>
              <a:defRPr/>
            </a:lvl1pPr>
            <a:lvl2pPr marL="444500" indent="-265113">
              <a:defRPr/>
            </a:lvl2pPr>
            <a:lvl3pPr marL="717550" indent="-273050">
              <a:defRPr/>
            </a:lvl3pPr>
          </a:lstStyle>
          <a:p>
            <a:pPr lvl="0"/>
            <a:r>
              <a:rPr lang="da-DK" dirty="0"/>
              <a:t>Rediger typografien i masterens</a:t>
            </a:r>
          </a:p>
          <a:p>
            <a:pPr lvl="1"/>
            <a:r>
              <a:rPr lang="da-DK" dirty="0"/>
              <a:t>Andet niveau</a:t>
            </a:r>
          </a:p>
        </p:txBody>
      </p:sp>
      <p:sp>
        <p:nvSpPr>
          <p:cNvPr id="27" name="Pladsholder til indhold 2"/>
          <p:cNvSpPr>
            <a:spLocks noGrp="1"/>
          </p:cNvSpPr>
          <p:nvPr>
            <p:ph idx="15"/>
          </p:nvPr>
        </p:nvSpPr>
        <p:spPr>
          <a:xfrm>
            <a:off x="7419976" y="4741355"/>
            <a:ext cx="3933825" cy="1370061"/>
          </a:xfrm>
          <a:solidFill>
            <a:schemeClr val="accent1">
              <a:alpha val="20000"/>
            </a:schemeClr>
          </a:solidFill>
        </p:spPr>
        <p:txBody>
          <a:bodyPr lIns="180000" tIns="144000" rIns="180000" bIns="144000"/>
          <a:lstStyle>
            <a:lvl1pPr marL="0" indent="0">
              <a:buNone/>
              <a:defRPr/>
            </a:lvl1pPr>
            <a:lvl2pPr marL="444500" indent="-265113">
              <a:defRPr/>
            </a:lvl2pPr>
            <a:lvl3pPr marL="717550" indent="-273050">
              <a:defRPr/>
            </a:lvl3pPr>
          </a:lstStyle>
          <a:p>
            <a:pPr lvl="0"/>
            <a:r>
              <a:rPr lang="da-DK" dirty="0"/>
              <a:t>Rediger typografien i masterens</a:t>
            </a:r>
          </a:p>
          <a:p>
            <a:pPr lvl="1"/>
            <a:r>
              <a:rPr lang="da-DK" dirty="0"/>
              <a:t>Andet niveau</a:t>
            </a:r>
          </a:p>
        </p:txBody>
      </p:sp>
    </p:spTree>
    <p:extLst>
      <p:ext uri="{BB962C8B-B14F-4D97-AF65-F5344CB8AC3E}">
        <p14:creationId xmlns:p14="http://schemas.microsoft.com/office/powerpoint/2010/main" val="204177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4" name="Pladsholder til dato 3"/>
          <p:cNvSpPr>
            <a:spLocks noGrp="1"/>
          </p:cNvSpPr>
          <p:nvPr>
            <p:ph type="dt" sz="half" idx="10"/>
          </p:nvPr>
        </p:nvSpPr>
        <p:spPr/>
        <p:txBody>
          <a:bodyPr/>
          <a:lstStyle/>
          <a:p>
            <a:fld id="{D3398CB9-A7B3-4AD7-AFE8-21DC1FDE2E50}" type="datetimeFigureOut">
              <a:rPr lang="da-DK" smtClean="0"/>
              <a:t>27.03.2023</a:t>
            </a:fld>
            <a:endParaRPr lang="da-DK"/>
          </a:p>
        </p:txBody>
      </p:sp>
      <p:sp>
        <p:nvSpPr>
          <p:cNvPr id="6" name="Pladsholder til slidenummer 5"/>
          <p:cNvSpPr>
            <a:spLocks noGrp="1"/>
          </p:cNvSpPr>
          <p:nvPr>
            <p:ph type="sldNum" sz="quarter" idx="12"/>
          </p:nvPr>
        </p:nvSpPr>
        <p:spPr/>
        <p:txBody>
          <a:bodyPr/>
          <a:lstStyle/>
          <a:p>
            <a:fld id="{F05C0032-8549-4375-BC3C-D1F0C169A710}" type="slidenum">
              <a:rPr lang="da-DK" smtClean="0"/>
              <a:t>‹nr.›</a:t>
            </a:fld>
            <a:endParaRPr lang="da-DK"/>
          </a:p>
        </p:txBody>
      </p:sp>
      <p:pic>
        <p:nvPicPr>
          <p:cNvPr id="7" name="Bille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5790" y="6505263"/>
            <a:ext cx="1360418" cy="180000"/>
          </a:xfrm>
          <a:prstGeom prst="rect">
            <a:avLst/>
          </a:prstGeom>
        </p:spPr>
      </p:pic>
    </p:spTree>
    <p:extLst>
      <p:ext uri="{BB962C8B-B14F-4D97-AF65-F5344CB8AC3E}">
        <p14:creationId xmlns:p14="http://schemas.microsoft.com/office/powerpoint/2010/main" val="1851044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D3398CB9-A7B3-4AD7-AFE8-21DC1FDE2E50}" type="datetimeFigureOut">
              <a:rPr lang="da-DK" smtClean="0"/>
              <a:t>27.03.2023</a:t>
            </a:fld>
            <a:endParaRPr lang="da-DK"/>
          </a:p>
        </p:txBody>
      </p:sp>
      <p:sp>
        <p:nvSpPr>
          <p:cNvPr id="7" name="Pladsholder til slidenummer 6"/>
          <p:cNvSpPr>
            <a:spLocks noGrp="1"/>
          </p:cNvSpPr>
          <p:nvPr>
            <p:ph type="sldNum" sz="quarter" idx="12"/>
          </p:nvPr>
        </p:nvSpPr>
        <p:spPr/>
        <p:txBody>
          <a:bodyPr/>
          <a:lstStyle/>
          <a:p>
            <a:fld id="{F05C0032-8549-4375-BC3C-D1F0C169A710}" type="slidenum">
              <a:rPr lang="da-DK" smtClean="0"/>
              <a:t>‹nr.›</a:t>
            </a:fld>
            <a:endParaRPr lang="da-DK"/>
          </a:p>
        </p:txBody>
      </p:sp>
      <p:pic>
        <p:nvPicPr>
          <p:cNvPr id="8" name="Bille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5790" y="6505263"/>
            <a:ext cx="1360418" cy="180000"/>
          </a:xfrm>
          <a:prstGeom prst="rect">
            <a:avLst/>
          </a:prstGeom>
        </p:spPr>
      </p:pic>
    </p:spTree>
    <p:extLst>
      <p:ext uri="{BB962C8B-B14F-4D97-AF65-F5344CB8AC3E}">
        <p14:creationId xmlns:p14="http://schemas.microsoft.com/office/powerpoint/2010/main" val="250686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D3398CB9-A7B3-4AD7-AFE8-21DC1FDE2E50}" type="datetimeFigureOut">
              <a:rPr lang="da-DK" smtClean="0"/>
              <a:t>27.03.2023</a:t>
            </a:fld>
            <a:endParaRPr lang="da-DK"/>
          </a:p>
        </p:txBody>
      </p:sp>
      <p:sp>
        <p:nvSpPr>
          <p:cNvPr id="9" name="Pladsholder til slidenummer 8"/>
          <p:cNvSpPr>
            <a:spLocks noGrp="1"/>
          </p:cNvSpPr>
          <p:nvPr>
            <p:ph type="sldNum" sz="quarter" idx="12"/>
          </p:nvPr>
        </p:nvSpPr>
        <p:spPr/>
        <p:txBody>
          <a:bodyPr/>
          <a:lstStyle/>
          <a:p>
            <a:fld id="{F05C0032-8549-4375-BC3C-D1F0C169A710}" type="slidenum">
              <a:rPr lang="da-DK" smtClean="0"/>
              <a:t>‹nr.›</a:t>
            </a:fld>
            <a:endParaRPr lang="da-DK"/>
          </a:p>
        </p:txBody>
      </p:sp>
      <p:pic>
        <p:nvPicPr>
          <p:cNvPr id="10" name="Bille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5790" y="6505263"/>
            <a:ext cx="1360418" cy="180000"/>
          </a:xfrm>
          <a:prstGeom prst="rect">
            <a:avLst/>
          </a:prstGeom>
        </p:spPr>
      </p:pic>
    </p:spTree>
    <p:extLst>
      <p:ext uri="{BB962C8B-B14F-4D97-AF65-F5344CB8AC3E}">
        <p14:creationId xmlns:p14="http://schemas.microsoft.com/office/powerpoint/2010/main" val="2945471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D3398CB9-A7B3-4AD7-AFE8-21DC1FDE2E50}" type="datetimeFigureOut">
              <a:rPr lang="da-DK" smtClean="0"/>
              <a:t>27.03.2023</a:t>
            </a:fld>
            <a:endParaRPr lang="da-DK"/>
          </a:p>
        </p:txBody>
      </p:sp>
      <p:sp>
        <p:nvSpPr>
          <p:cNvPr id="5" name="Pladsholder til slidenummer 4"/>
          <p:cNvSpPr>
            <a:spLocks noGrp="1"/>
          </p:cNvSpPr>
          <p:nvPr>
            <p:ph type="sldNum" sz="quarter" idx="12"/>
          </p:nvPr>
        </p:nvSpPr>
        <p:spPr/>
        <p:txBody>
          <a:bodyPr/>
          <a:lstStyle/>
          <a:p>
            <a:fld id="{F05C0032-8549-4375-BC3C-D1F0C169A710}" type="slidenum">
              <a:rPr lang="da-DK" smtClean="0"/>
              <a:t>‹nr.›</a:t>
            </a:fld>
            <a:endParaRPr lang="da-DK"/>
          </a:p>
        </p:txBody>
      </p:sp>
      <p:pic>
        <p:nvPicPr>
          <p:cNvPr id="6" name="Billed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5790" y="6505263"/>
            <a:ext cx="1360418" cy="180000"/>
          </a:xfrm>
          <a:prstGeom prst="rect">
            <a:avLst/>
          </a:prstGeom>
        </p:spPr>
      </p:pic>
    </p:spTree>
    <p:extLst>
      <p:ext uri="{BB962C8B-B14F-4D97-AF65-F5344CB8AC3E}">
        <p14:creationId xmlns:p14="http://schemas.microsoft.com/office/powerpoint/2010/main" val="1290315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D3398CB9-A7B3-4AD7-AFE8-21DC1FDE2E50}" type="datetimeFigureOut">
              <a:rPr lang="da-DK" smtClean="0"/>
              <a:t>27.03.2023</a:t>
            </a:fld>
            <a:endParaRPr lang="da-DK"/>
          </a:p>
        </p:txBody>
      </p:sp>
      <p:sp>
        <p:nvSpPr>
          <p:cNvPr id="4" name="Pladsholder til slidenummer 3"/>
          <p:cNvSpPr>
            <a:spLocks noGrp="1"/>
          </p:cNvSpPr>
          <p:nvPr>
            <p:ph type="sldNum" sz="quarter" idx="12"/>
          </p:nvPr>
        </p:nvSpPr>
        <p:spPr/>
        <p:txBody>
          <a:bodyPr/>
          <a:lstStyle/>
          <a:p>
            <a:fld id="{F05C0032-8549-4375-BC3C-D1F0C169A710}" type="slidenum">
              <a:rPr lang="da-DK" smtClean="0"/>
              <a:t>‹nr.›</a:t>
            </a:fld>
            <a:endParaRPr lang="da-DK"/>
          </a:p>
        </p:txBody>
      </p:sp>
      <p:pic>
        <p:nvPicPr>
          <p:cNvPr id="5" name="Bille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5790" y="6505263"/>
            <a:ext cx="1360418" cy="180000"/>
          </a:xfrm>
          <a:prstGeom prst="rect">
            <a:avLst/>
          </a:prstGeom>
        </p:spPr>
      </p:pic>
    </p:spTree>
    <p:extLst>
      <p:ext uri="{BB962C8B-B14F-4D97-AF65-F5344CB8AC3E}">
        <p14:creationId xmlns:p14="http://schemas.microsoft.com/office/powerpoint/2010/main" val="1585050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D3398CB9-A7B3-4AD7-AFE8-21DC1FDE2E50}" type="datetimeFigureOut">
              <a:rPr lang="da-DK" smtClean="0"/>
              <a:t>27.03.2023</a:t>
            </a:fld>
            <a:endParaRPr lang="da-DK"/>
          </a:p>
        </p:txBody>
      </p:sp>
      <p:sp>
        <p:nvSpPr>
          <p:cNvPr id="6" name="Pladsholder til slidenummer 5"/>
          <p:cNvSpPr>
            <a:spLocks noGrp="1"/>
          </p:cNvSpPr>
          <p:nvPr>
            <p:ph type="sldNum" sz="quarter" idx="12"/>
          </p:nvPr>
        </p:nvSpPr>
        <p:spPr/>
        <p:txBody>
          <a:bodyPr/>
          <a:lstStyle/>
          <a:p>
            <a:fld id="{F05C0032-8549-4375-BC3C-D1F0C169A710}" type="slidenum">
              <a:rPr lang="da-DK" smtClean="0"/>
              <a:t>‹nr.›</a:t>
            </a:fld>
            <a:endParaRPr lang="da-DK"/>
          </a:p>
        </p:txBody>
      </p:sp>
      <p:pic>
        <p:nvPicPr>
          <p:cNvPr id="7" name="Bille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5790" y="6505263"/>
            <a:ext cx="1360418" cy="180000"/>
          </a:xfrm>
          <a:prstGeom prst="rect">
            <a:avLst/>
          </a:prstGeom>
        </p:spPr>
      </p:pic>
    </p:spTree>
    <p:extLst>
      <p:ext uri="{BB962C8B-B14F-4D97-AF65-F5344CB8AC3E}">
        <p14:creationId xmlns:p14="http://schemas.microsoft.com/office/powerpoint/2010/main" val="302986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D3398CB9-A7B3-4AD7-AFE8-21DC1FDE2E50}" type="datetimeFigureOut">
              <a:rPr lang="da-DK" smtClean="0"/>
              <a:t>27.03.2023</a:t>
            </a:fld>
            <a:endParaRPr lang="da-DK"/>
          </a:p>
        </p:txBody>
      </p:sp>
      <p:sp>
        <p:nvSpPr>
          <p:cNvPr id="6" name="Pladsholder til slidenummer 5"/>
          <p:cNvSpPr>
            <a:spLocks noGrp="1"/>
          </p:cNvSpPr>
          <p:nvPr>
            <p:ph type="sldNum" sz="quarter" idx="12"/>
          </p:nvPr>
        </p:nvSpPr>
        <p:spPr/>
        <p:txBody>
          <a:bodyPr/>
          <a:lstStyle/>
          <a:p>
            <a:fld id="{F05C0032-8549-4375-BC3C-D1F0C169A710}" type="slidenum">
              <a:rPr lang="da-DK" smtClean="0"/>
              <a:t>‹nr.›</a:t>
            </a:fld>
            <a:endParaRPr lang="da-DK"/>
          </a:p>
        </p:txBody>
      </p:sp>
      <p:pic>
        <p:nvPicPr>
          <p:cNvPr id="7" name="Bille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5790" y="6505263"/>
            <a:ext cx="1360418" cy="180000"/>
          </a:xfrm>
          <a:prstGeom prst="rect">
            <a:avLst/>
          </a:prstGeom>
        </p:spPr>
      </p:pic>
    </p:spTree>
    <p:extLst>
      <p:ext uri="{BB962C8B-B14F-4D97-AF65-F5344CB8AC3E}">
        <p14:creationId xmlns:p14="http://schemas.microsoft.com/office/powerpoint/2010/main" val="260245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ktangel 4"/>
          <p:cNvSpPr/>
          <p:nvPr userDrawn="1"/>
        </p:nvSpPr>
        <p:spPr>
          <a:xfrm>
            <a:off x="0" y="6311900"/>
            <a:ext cx="12192000" cy="546100"/>
          </a:xfrm>
          <a:prstGeom prst="rect">
            <a:avLst/>
          </a:prstGeom>
          <a:solidFill>
            <a:srgbClr val="0064A6"/>
          </a:solidFill>
          <a:ln>
            <a:solidFill>
              <a:srgbClr val="0064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0" y="6392209"/>
            <a:ext cx="106231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398CB9-A7B3-4AD7-AFE8-21DC1FDE2E50}" type="datetimeFigureOut">
              <a:rPr lang="da-DK" smtClean="0"/>
              <a:t>27.03.2023</a:t>
            </a:fld>
            <a:endParaRPr lang="da-DK"/>
          </a:p>
        </p:txBody>
      </p:sp>
      <p:sp>
        <p:nvSpPr>
          <p:cNvPr id="6" name="Pladsholder til slidenummer 5"/>
          <p:cNvSpPr>
            <a:spLocks noGrp="1"/>
          </p:cNvSpPr>
          <p:nvPr>
            <p:ph type="sldNum" sz="quarter" idx="4"/>
          </p:nvPr>
        </p:nvSpPr>
        <p:spPr>
          <a:xfrm>
            <a:off x="2003612" y="6392209"/>
            <a:ext cx="1080247" cy="365126"/>
          </a:xfrm>
          <a:prstGeom prst="rect">
            <a:avLst/>
          </a:prstGeom>
        </p:spPr>
        <p:txBody>
          <a:bodyPr vert="horz" lIns="91440" tIns="45720" rIns="91440" bIns="45720" rtlCol="0" anchor="ctr"/>
          <a:lstStyle>
            <a:lvl1pPr algn="r">
              <a:defRPr sz="1200">
                <a:solidFill>
                  <a:schemeClr val="tx1">
                    <a:tint val="75000"/>
                  </a:schemeClr>
                </a:solidFill>
              </a:defRPr>
            </a:lvl1pPr>
          </a:lstStyle>
          <a:p>
            <a:fld id="{F05C0032-8549-4375-BC3C-D1F0C169A710}" type="slidenum">
              <a:rPr lang="da-DK" smtClean="0"/>
              <a:t>‹nr.›</a:t>
            </a:fld>
            <a:endParaRPr lang="da-DK"/>
          </a:p>
        </p:txBody>
      </p:sp>
    </p:spTree>
    <p:extLst>
      <p:ext uri="{BB962C8B-B14F-4D97-AF65-F5344CB8AC3E}">
        <p14:creationId xmlns:p14="http://schemas.microsoft.com/office/powerpoint/2010/main" val="3167844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9" userDrawn="1">
          <p15:clr>
            <a:srgbClr val="F26B43"/>
          </p15:clr>
        </p15:guide>
        <p15:guide id="2" pos="52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Pladsholder til titel 1"/>
          <p:cNvSpPr>
            <a:spLocks noGrp="1"/>
          </p:cNvSpPr>
          <p:nvPr>
            <p:ph type="title"/>
          </p:nvPr>
        </p:nvSpPr>
        <p:spPr bwMode="auto">
          <a:xfrm>
            <a:off x="838201" y="36512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altLang="da-DK"/>
              <a:t>Klik for at redigere i master</a:t>
            </a:r>
          </a:p>
        </p:txBody>
      </p:sp>
      <p:sp>
        <p:nvSpPr>
          <p:cNvPr id="1028" name="Pladsholder til tekst 2"/>
          <p:cNvSpPr>
            <a:spLocks noGrp="1"/>
          </p:cNvSpPr>
          <p:nvPr>
            <p:ph type="body" idx="1"/>
          </p:nvPr>
        </p:nvSpPr>
        <p:spPr bwMode="auto">
          <a:xfrm>
            <a:off x="838201"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da-DK"/>
              <a:t>Rediger typografien i masterens</a:t>
            </a:r>
          </a:p>
          <a:p>
            <a:pPr lvl="1"/>
            <a:r>
              <a:rPr lang="da-DK" altLang="da-DK"/>
              <a:t>Andet niveau</a:t>
            </a:r>
          </a:p>
          <a:p>
            <a:pPr lvl="2"/>
            <a:r>
              <a:rPr lang="da-DK" altLang="da-DK"/>
              <a:t>Tredje niveau</a:t>
            </a:r>
          </a:p>
          <a:p>
            <a:pPr lvl="3"/>
            <a:r>
              <a:rPr lang="da-DK" altLang="da-DK"/>
              <a:t>Fjerde niveau</a:t>
            </a:r>
          </a:p>
          <a:p>
            <a:pPr lvl="4"/>
            <a:r>
              <a:rPr lang="da-DK" altLang="da-DK"/>
              <a:t>Femte niveau</a:t>
            </a:r>
          </a:p>
        </p:txBody>
      </p:sp>
      <p:sp>
        <p:nvSpPr>
          <p:cNvPr id="7" name="Rektangel 6"/>
          <p:cNvSpPr/>
          <p:nvPr userDrawn="1"/>
        </p:nvSpPr>
        <p:spPr>
          <a:xfrm>
            <a:off x="0" y="6311900"/>
            <a:ext cx="12192000" cy="546100"/>
          </a:xfrm>
          <a:prstGeom prst="rect">
            <a:avLst/>
          </a:prstGeom>
          <a:solidFill>
            <a:srgbClr val="0064A6"/>
          </a:solidFill>
          <a:ln>
            <a:solidFill>
              <a:srgbClr val="0064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Pladsholder til dato 3"/>
          <p:cNvSpPr>
            <a:spLocks noGrp="1"/>
          </p:cNvSpPr>
          <p:nvPr>
            <p:ph type="dt" sz="half" idx="2"/>
          </p:nvPr>
        </p:nvSpPr>
        <p:spPr>
          <a:xfrm>
            <a:off x="838200" y="6392209"/>
            <a:ext cx="106231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398CB9-A7B3-4AD7-AFE8-21DC1FDE2E50}" type="datetimeFigureOut">
              <a:rPr lang="da-DK" smtClean="0"/>
              <a:t>27.03.2023</a:t>
            </a:fld>
            <a:endParaRPr lang="da-DK"/>
          </a:p>
        </p:txBody>
      </p:sp>
      <p:sp>
        <p:nvSpPr>
          <p:cNvPr id="9" name="Pladsholder til slidenummer 5"/>
          <p:cNvSpPr>
            <a:spLocks noGrp="1"/>
          </p:cNvSpPr>
          <p:nvPr>
            <p:ph type="sldNum" sz="quarter" idx="4"/>
          </p:nvPr>
        </p:nvSpPr>
        <p:spPr>
          <a:xfrm>
            <a:off x="2003612" y="6392209"/>
            <a:ext cx="1080247" cy="365126"/>
          </a:xfrm>
          <a:prstGeom prst="rect">
            <a:avLst/>
          </a:prstGeom>
        </p:spPr>
        <p:txBody>
          <a:bodyPr vert="horz" lIns="91440" tIns="45720" rIns="91440" bIns="45720" rtlCol="0" anchor="ctr"/>
          <a:lstStyle>
            <a:lvl1pPr algn="r">
              <a:defRPr sz="1200">
                <a:solidFill>
                  <a:schemeClr val="tx1">
                    <a:tint val="75000"/>
                  </a:schemeClr>
                </a:solidFill>
              </a:defRPr>
            </a:lvl1pPr>
          </a:lstStyle>
          <a:p>
            <a:fld id="{F05C0032-8549-4375-BC3C-D1F0C169A710}" type="slidenum">
              <a:rPr lang="da-DK" smtClean="0"/>
              <a:t>‹nr.›</a:t>
            </a:fld>
            <a:endParaRPr lang="da-DK"/>
          </a:p>
        </p:txBody>
      </p:sp>
    </p:spTree>
    <p:extLst>
      <p:ext uri="{BB962C8B-B14F-4D97-AF65-F5344CB8AC3E}">
        <p14:creationId xmlns:p14="http://schemas.microsoft.com/office/powerpoint/2010/main" val="24518948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5" r:id="rId6"/>
    <p:sldLayoutId id="2147483656" r:id="rId7"/>
    <p:sldLayoutId id="2147483667" r:id="rId8"/>
    <p:sldLayoutId id="2147483668" r:id="rId9"/>
    <p:sldLayoutId id="2147483669" r:id="rId10"/>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9">
          <p15:clr>
            <a:srgbClr val="F26B43"/>
          </p15:clr>
        </p15:guide>
        <p15:guide id="2" pos="52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a:xfrm>
            <a:off x="731519" y="1499017"/>
            <a:ext cx="11065739" cy="3299406"/>
          </a:xfrm>
        </p:spPr>
        <p:txBody>
          <a:bodyPr>
            <a:normAutofit/>
          </a:bodyPr>
          <a:lstStyle/>
          <a:p>
            <a:pPr>
              <a:lnSpc>
                <a:spcPct val="107000"/>
              </a:lnSpc>
              <a:spcAft>
                <a:spcPts val="800"/>
              </a:spcAft>
            </a:pPr>
            <a:r>
              <a:rPr lang="da-DK" sz="3200" b="1" dirty="0">
                <a:latin typeface="Calibri" panose="020F0502020204030204" pitchFamily="34" charset="0"/>
                <a:ea typeface="Calibri" panose="020F0502020204030204" pitchFamily="34" charset="0"/>
                <a:cs typeface="Times New Roman" panose="02020603050405020304" pitchFamily="18" charset="0"/>
              </a:rPr>
              <a:t>Samarbejde over hækken – gennem en palliativ tilsynsfunktion</a:t>
            </a:r>
            <a:br>
              <a:rPr lang="da-DK" sz="3200" dirty="0">
                <a:latin typeface="Calibri" panose="020F0502020204030204" pitchFamily="34" charset="0"/>
                <a:ea typeface="Calibri" panose="020F0502020204030204" pitchFamily="34" charset="0"/>
                <a:cs typeface="Times New Roman" panose="02020603050405020304" pitchFamily="18" charset="0"/>
              </a:rPr>
            </a:br>
            <a:br>
              <a:rPr lang="da-DK" sz="3200" dirty="0"/>
            </a:br>
            <a:br>
              <a:rPr lang="da-DK" sz="4000" dirty="0"/>
            </a:br>
            <a:endParaRPr lang="da-DK" sz="2800" b="1" dirty="0"/>
          </a:p>
        </p:txBody>
      </p:sp>
      <p:sp>
        <p:nvSpPr>
          <p:cNvPr id="8" name="Undertitel 7"/>
          <p:cNvSpPr>
            <a:spLocks noGrp="1"/>
          </p:cNvSpPr>
          <p:nvPr>
            <p:ph type="subTitle" idx="1"/>
          </p:nvPr>
        </p:nvSpPr>
        <p:spPr>
          <a:xfrm>
            <a:off x="557349" y="3602038"/>
            <a:ext cx="10450285" cy="1655762"/>
          </a:xfrm>
        </p:spPr>
        <p:txBody>
          <a:bodyPr/>
          <a:lstStyle/>
          <a:p>
            <a:r>
              <a:rPr lang="da-DK" dirty="0"/>
              <a:t>Erfaringsdeling</a:t>
            </a:r>
          </a:p>
          <a:p>
            <a:r>
              <a:rPr lang="da-DK" dirty="0"/>
              <a:t>Palliationssygeplejerske Mette Dalkjær Kristensen, OUH</a:t>
            </a:r>
          </a:p>
          <a:p>
            <a:endParaRPr lang="da-DK" dirty="0"/>
          </a:p>
        </p:txBody>
      </p:sp>
    </p:spTree>
    <p:extLst>
      <p:ext uri="{BB962C8B-B14F-4D97-AF65-F5344CB8AC3E}">
        <p14:creationId xmlns:p14="http://schemas.microsoft.com/office/powerpoint/2010/main" val="2831689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Status </a:t>
            </a:r>
          </a:p>
        </p:txBody>
      </p:sp>
      <p:sp>
        <p:nvSpPr>
          <p:cNvPr id="7" name="Pladsholder til indhold 6"/>
          <p:cNvSpPr>
            <a:spLocks noGrp="1"/>
          </p:cNvSpPr>
          <p:nvPr>
            <p:ph idx="1"/>
          </p:nvPr>
        </p:nvSpPr>
        <p:spPr>
          <a:xfrm>
            <a:off x="838200" y="1477818"/>
            <a:ext cx="10515600" cy="4699145"/>
          </a:xfrm>
        </p:spPr>
        <p:txBody>
          <a:bodyPr>
            <a:normAutofit/>
          </a:bodyPr>
          <a:lstStyle/>
          <a:p>
            <a:r>
              <a:rPr lang="da-DK" dirty="0"/>
              <a:t> Gennemført  struktureret samarbejde på 6 afdelinger: </a:t>
            </a:r>
          </a:p>
          <a:p>
            <a:pPr marL="0" indent="0" algn="ctr">
              <a:buNone/>
            </a:pPr>
            <a:r>
              <a:rPr lang="da-DK" sz="2400" i="1" dirty="0">
                <a:solidFill>
                  <a:schemeClr val="accent1">
                    <a:lumMod val="75000"/>
                  </a:schemeClr>
                </a:solidFill>
              </a:rPr>
              <a:t>Kardiologisk afdeling, Neurologisk afdeling, Lungemedicinsk afdeling, Gastromedicinsk afdeling,  Nefrologisk afdeling og FAM</a:t>
            </a:r>
          </a:p>
          <a:p>
            <a:pPr marL="0" indent="0">
              <a:buNone/>
            </a:pPr>
            <a:endParaRPr lang="da-DK" dirty="0"/>
          </a:p>
          <a:p>
            <a:pPr>
              <a:defRPr/>
            </a:pPr>
            <a:r>
              <a:rPr lang="da-DK" dirty="0"/>
              <a:t>2020:  8 % ikke kræft patienter henvist til Palliativt Team Fyn</a:t>
            </a:r>
          </a:p>
          <a:p>
            <a:pPr>
              <a:defRPr/>
            </a:pPr>
            <a:r>
              <a:rPr lang="da-DK" dirty="0"/>
              <a:t>2021: 14 % ikke kræft patienter henvist til Palliativt Team Fyn</a:t>
            </a:r>
          </a:p>
          <a:p>
            <a:endParaRPr lang="da-DK" dirty="0"/>
          </a:p>
          <a:p>
            <a:pPr lvl="0"/>
            <a:r>
              <a:rPr lang="da-DK" dirty="0">
                <a:solidFill>
                  <a:prstClr val="black"/>
                </a:solidFill>
              </a:rPr>
              <a:t>Vi har ikke et generisk koncept – men en form og nogle erfaringer</a:t>
            </a:r>
          </a:p>
          <a:p>
            <a:pPr marL="0" indent="0">
              <a:buNone/>
            </a:pPr>
            <a:endParaRPr lang="da-DK" dirty="0"/>
          </a:p>
        </p:txBody>
      </p:sp>
    </p:spTree>
    <p:extLst>
      <p:ext uri="{BB962C8B-B14F-4D97-AF65-F5344CB8AC3E}">
        <p14:creationId xmlns:p14="http://schemas.microsoft.com/office/powerpoint/2010/main" val="2711482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a-DK" dirty="0"/>
              <a:t>Den patientnære del</a:t>
            </a:r>
          </a:p>
        </p:txBody>
      </p:sp>
      <p:sp>
        <p:nvSpPr>
          <p:cNvPr id="8" name="Pladsholder til tekst 7"/>
          <p:cNvSpPr>
            <a:spLocks noGrp="1"/>
          </p:cNvSpPr>
          <p:nvPr>
            <p:ph type="body" idx="1"/>
          </p:nvPr>
        </p:nvSpPr>
        <p:spPr>
          <a:xfrm>
            <a:off x="831850" y="5084956"/>
            <a:ext cx="10515600" cy="1004694"/>
          </a:xfrm>
        </p:spPr>
        <p:txBody>
          <a:bodyPr>
            <a:normAutofit/>
          </a:bodyPr>
          <a:lstStyle/>
          <a:p>
            <a:r>
              <a:rPr lang="da-DK" sz="2800" dirty="0">
                <a:solidFill>
                  <a:schemeClr val="tx2">
                    <a:lumMod val="50000"/>
                  </a:schemeClr>
                </a:solidFill>
              </a:rPr>
              <a:t>Da den palliative tilsynsfunktion blev til en fast funktion</a:t>
            </a:r>
          </a:p>
        </p:txBody>
      </p:sp>
    </p:spTree>
    <p:extLst>
      <p:ext uri="{BB962C8B-B14F-4D97-AF65-F5344CB8AC3E}">
        <p14:creationId xmlns:p14="http://schemas.microsoft.com/office/powerpoint/2010/main" val="3002762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854439" y="284813"/>
            <a:ext cx="10013430" cy="5478423"/>
          </a:xfrm>
          <a:prstGeom prst="rect">
            <a:avLst/>
          </a:prstGeom>
        </p:spPr>
        <p:txBody>
          <a:bodyPr wrap="square">
            <a:spAutoFit/>
          </a:bodyPr>
          <a:lstStyle/>
          <a:p>
            <a:r>
              <a:rPr lang="da-DK" sz="4400" dirty="0">
                <a:latin typeface="+mj-lt"/>
              </a:rPr>
              <a:t>Hvad er opgaven i tilsynsfunktionen?</a:t>
            </a:r>
          </a:p>
          <a:p>
            <a:endParaRPr lang="da-DK" sz="2400" dirty="0"/>
          </a:p>
          <a:p>
            <a:endParaRPr lang="da-DK" sz="2400" dirty="0"/>
          </a:p>
          <a:p>
            <a:pPr marL="285750" indent="-285750">
              <a:buFont typeface="Arial" panose="020B0604020202020204" pitchFamily="34" charset="0"/>
              <a:buChar char="•"/>
            </a:pPr>
            <a:r>
              <a:rPr lang="da-DK" sz="2800" dirty="0"/>
              <a:t>At støtte rettidig palliativ indsats til patienter og pårørende</a:t>
            </a:r>
          </a:p>
          <a:p>
            <a:r>
              <a:rPr lang="da-DK" sz="2400" dirty="0"/>
              <a:t> </a:t>
            </a:r>
          </a:p>
          <a:p>
            <a:pPr marL="285750" indent="-285750">
              <a:buFont typeface="Arial" panose="020B0604020202020204" pitchFamily="34" charset="0"/>
              <a:buChar char="•"/>
            </a:pPr>
            <a:r>
              <a:rPr lang="da-DK" sz="2800" dirty="0"/>
              <a:t>At integrere palliativ indsats i alle relevante specialer på OUH</a:t>
            </a:r>
          </a:p>
          <a:p>
            <a:endParaRPr lang="da-DK" sz="2400" dirty="0"/>
          </a:p>
          <a:p>
            <a:pPr marL="285750" indent="-285750">
              <a:buFont typeface="Arial" panose="020B0604020202020204" pitchFamily="34" charset="0"/>
              <a:buChar char="•"/>
            </a:pPr>
            <a:r>
              <a:rPr lang="da-DK" sz="2800" dirty="0"/>
              <a:t>At udbrede forståelsen for forskellen mellem basal og specialiseret palliation</a:t>
            </a:r>
          </a:p>
          <a:p>
            <a:endParaRPr lang="da-DK" sz="2400" dirty="0"/>
          </a:p>
          <a:p>
            <a:pPr marL="285750" indent="-285750">
              <a:buFont typeface="Arial" panose="020B0604020202020204" pitchFamily="34" charset="0"/>
              <a:buChar char="•"/>
            </a:pPr>
            <a:r>
              <a:rPr lang="da-DK" sz="2800" dirty="0"/>
              <a:t>At løfte og systematisere den basale palliative indsats så den varetages på et højt fagligt niveau</a:t>
            </a:r>
          </a:p>
          <a:p>
            <a:endParaRPr lang="da-DK" dirty="0"/>
          </a:p>
        </p:txBody>
      </p:sp>
      <p:pic>
        <p:nvPicPr>
          <p:cNvPr id="2" name="Billede 1"/>
          <p:cNvPicPr>
            <a:picLocks noChangeAspect="1"/>
          </p:cNvPicPr>
          <p:nvPr/>
        </p:nvPicPr>
        <p:blipFill>
          <a:blip r:embed="rId3"/>
          <a:stretch>
            <a:fillRect/>
          </a:stretch>
        </p:blipFill>
        <p:spPr>
          <a:xfrm>
            <a:off x="10043410" y="3083985"/>
            <a:ext cx="1768838" cy="1776735"/>
          </a:xfrm>
          <a:prstGeom prst="rect">
            <a:avLst/>
          </a:prstGeom>
          <a:solidFill>
            <a:schemeClr val="tx2"/>
          </a:solidFill>
        </p:spPr>
      </p:pic>
    </p:spTree>
    <p:extLst>
      <p:ext uri="{BB962C8B-B14F-4D97-AF65-F5344CB8AC3E}">
        <p14:creationId xmlns:p14="http://schemas.microsoft.com/office/powerpoint/2010/main" val="1035668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Hvad er opgaven i tilsynsfunktionen?</a:t>
            </a:r>
          </a:p>
        </p:txBody>
      </p:sp>
      <p:sp>
        <p:nvSpPr>
          <p:cNvPr id="3" name="Pladsholder til indhold 2"/>
          <p:cNvSpPr>
            <a:spLocks noGrp="1"/>
          </p:cNvSpPr>
          <p:nvPr>
            <p:ph idx="1"/>
          </p:nvPr>
        </p:nvSpPr>
        <p:spPr>
          <a:xfrm>
            <a:off x="838200" y="1449659"/>
            <a:ext cx="10201507" cy="4629865"/>
          </a:xfrm>
        </p:spPr>
        <p:txBody>
          <a:bodyPr>
            <a:normAutofit/>
          </a:bodyPr>
          <a:lstStyle/>
          <a:p>
            <a:pPr marL="0" indent="0">
              <a:buNone/>
            </a:pPr>
            <a:endParaRPr lang="da-DK" dirty="0"/>
          </a:p>
          <a:p>
            <a:r>
              <a:rPr lang="da-DK" dirty="0"/>
              <a:t>At tilbyde patientnært samarbejde</a:t>
            </a:r>
          </a:p>
          <a:p>
            <a:pPr marL="0" indent="0">
              <a:buNone/>
            </a:pPr>
            <a:endParaRPr lang="da-DK" dirty="0"/>
          </a:p>
          <a:p>
            <a:r>
              <a:rPr lang="da-DK" dirty="0"/>
              <a:t>Individuelle samarbejdsaftaler i de forskellige afdelinger</a:t>
            </a:r>
          </a:p>
          <a:p>
            <a:pPr marL="0" indent="0">
              <a:buNone/>
            </a:pPr>
            <a:endParaRPr lang="da-DK" dirty="0"/>
          </a:p>
          <a:p>
            <a:r>
              <a:rPr lang="da-DK" dirty="0"/>
              <a:t>At bedre det tværfaglige samarbejde om patienter med palliative behov og deres pårørende</a:t>
            </a:r>
          </a:p>
          <a:p>
            <a:pPr marL="0" indent="0">
              <a:buNone/>
            </a:pPr>
            <a:endParaRPr lang="da-DK" dirty="0"/>
          </a:p>
          <a:p>
            <a:r>
              <a:rPr lang="da-DK" dirty="0"/>
              <a:t>Aftabuisering af døden </a:t>
            </a:r>
          </a:p>
          <a:p>
            <a:endParaRPr lang="da-DK" dirty="0"/>
          </a:p>
          <a:p>
            <a:endParaRPr lang="da-DK" dirty="0"/>
          </a:p>
          <a:p>
            <a:endParaRPr lang="da-DK" dirty="0"/>
          </a:p>
          <a:p>
            <a:endParaRPr lang="da-DK" dirty="0"/>
          </a:p>
        </p:txBody>
      </p:sp>
      <p:pic>
        <p:nvPicPr>
          <p:cNvPr id="4" name="Billede 3"/>
          <p:cNvPicPr>
            <a:picLocks noChangeAspect="1"/>
          </p:cNvPicPr>
          <p:nvPr/>
        </p:nvPicPr>
        <p:blipFill rotWithShape="1">
          <a:blip r:embed="rId3">
            <a:duotone>
              <a:schemeClr val="accent1">
                <a:shade val="45000"/>
                <a:satMod val="135000"/>
              </a:schemeClr>
              <a:prstClr val="white"/>
            </a:duotone>
          </a:blip>
          <a:srcRect l="-311" b="41741"/>
          <a:stretch/>
        </p:blipFill>
        <p:spPr>
          <a:xfrm>
            <a:off x="8884583" y="1449659"/>
            <a:ext cx="2626263" cy="1458548"/>
          </a:xfrm>
          <a:prstGeom prst="rect">
            <a:avLst/>
          </a:prstGeom>
        </p:spPr>
      </p:pic>
      <p:sp>
        <p:nvSpPr>
          <p:cNvPr id="5" name="Tekstfelt 4"/>
          <p:cNvSpPr txBox="1"/>
          <p:nvPr/>
        </p:nvSpPr>
        <p:spPr>
          <a:xfrm>
            <a:off x="224852" y="47474"/>
            <a:ext cx="2779778" cy="369332"/>
          </a:xfrm>
          <a:prstGeom prst="rect">
            <a:avLst/>
          </a:prstGeom>
          <a:noFill/>
        </p:spPr>
        <p:txBody>
          <a:bodyPr wrap="square" rtlCol="0">
            <a:spAutoFit/>
          </a:bodyPr>
          <a:lstStyle/>
          <a:p>
            <a:r>
              <a:rPr lang="da-DK" dirty="0"/>
              <a:t>Fortsat..</a:t>
            </a:r>
          </a:p>
        </p:txBody>
      </p:sp>
    </p:spTree>
    <p:extLst>
      <p:ext uri="{BB962C8B-B14F-4D97-AF65-F5344CB8AC3E}">
        <p14:creationId xmlns:p14="http://schemas.microsoft.com/office/powerpoint/2010/main" val="3180363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Tilsynsfunktionens muligheder</a:t>
            </a:r>
          </a:p>
        </p:txBody>
      </p:sp>
      <p:sp>
        <p:nvSpPr>
          <p:cNvPr id="3" name="Pladsholder til indhold 2"/>
          <p:cNvSpPr>
            <a:spLocks noGrp="1"/>
          </p:cNvSpPr>
          <p:nvPr>
            <p:ph idx="1"/>
          </p:nvPr>
        </p:nvSpPr>
        <p:spPr>
          <a:xfrm>
            <a:off x="581891" y="1825625"/>
            <a:ext cx="11402291" cy="4351338"/>
          </a:xfrm>
        </p:spPr>
        <p:txBody>
          <a:bodyPr>
            <a:normAutofit lnSpcReduction="10000"/>
          </a:bodyPr>
          <a:lstStyle/>
          <a:p>
            <a:r>
              <a:rPr lang="da-DK" dirty="0"/>
              <a:t>At vejlede i den aktuelle situation - støtte den gode udskrivelse</a:t>
            </a:r>
          </a:p>
          <a:p>
            <a:endParaRPr lang="da-DK" dirty="0"/>
          </a:p>
          <a:p>
            <a:r>
              <a:rPr lang="da-DK" dirty="0"/>
              <a:t>Følge patienten under indlæggelse i andre afdelinger </a:t>
            </a:r>
          </a:p>
          <a:p>
            <a:endParaRPr lang="da-DK" dirty="0"/>
          </a:p>
          <a:p>
            <a:r>
              <a:rPr lang="da-DK" dirty="0"/>
              <a:t>Overflytte patienten til indlæggelse på det Palliative sengeafsnit</a:t>
            </a:r>
          </a:p>
          <a:p>
            <a:endParaRPr lang="da-DK" dirty="0"/>
          </a:p>
          <a:p>
            <a:r>
              <a:rPr lang="da-DK" dirty="0"/>
              <a:t>Henvise til Hospice eller forløb i Palliativt Team Fyn</a:t>
            </a:r>
          </a:p>
          <a:p>
            <a:endParaRPr lang="da-DK" dirty="0"/>
          </a:p>
          <a:p>
            <a:r>
              <a:rPr lang="da-DK" dirty="0"/>
              <a:t>Lave opfølgning med personalet efter svære forløb</a:t>
            </a:r>
          </a:p>
        </p:txBody>
      </p:sp>
    </p:spTree>
    <p:extLst>
      <p:ext uri="{BB962C8B-B14F-4D97-AF65-F5344CB8AC3E}">
        <p14:creationId xmlns:p14="http://schemas.microsoft.com/office/powerpoint/2010/main" val="2933387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Hvordan foregår et tilsyn?</a:t>
            </a:r>
          </a:p>
        </p:txBody>
      </p:sp>
      <p:sp>
        <p:nvSpPr>
          <p:cNvPr id="3" name="Pladsholder til indhold 2"/>
          <p:cNvSpPr>
            <a:spLocks noGrp="1"/>
          </p:cNvSpPr>
          <p:nvPr>
            <p:ph idx="1"/>
          </p:nvPr>
        </p:nvSpPr>
        <p:spPr>
          <a:xfrm>
            <a:off x="838200" y="1537856"/>
            <a:ext cx="10515600" cy="4639108"/>
          </a:xfrm>
        </p:spPr>
        <p:txBody>
          <a:bodyPr>
            <a:normAutofit lnSpcReduction="10000"/>
          </a:bodyPr>
          <a:lstStyle/>
          <a:p>
            <a:r>
              <a:rPr lang="da-DK" dirty="0"/>
              <a:t>Kontakt – via telefon eller Cetrea-skærm eller henvisning i EPJ</a:t>
            </a:r>
          </a:p>
          <a:p>
            <a:r>
              <a:rPr lang="da-DK" dirty="0"/>
              <a:t>Journallæsning – noter og undringer</a:t>
            </a:r>
          </a:p>
          <a:p>
            <a:r>
              <a:rPr lang="da-DK" dirty="0"/>
              <a:t>Tværfaglig samling i den pågældende afdeling - hvad er svært?</a:t>
            </a:r>
          </a:p>
          <a:p>
            <a:r>
              <a:rPr lang="da-DK" dirty="0"/>
              <a:t>Planlægning af samtalen med patienten og familien</a:t>
            </a:r>
          </a:p>
          <a:p>
            <a:pPr marL="457200" lvl="1" indent="0">
              <a:buNone/>
            </a:pPr>
            <a:endParaRPr lang="da-DK" dirty="0"/>
          </a:p>
          <a:p>
            <a:pPr marL="457200" lvl="1" indent="0">
              <a:buNone/>
            </a:pPr>
            <a:r>
              <a:rPr lang="da-DK" sz="2000" dirty="0"/>
              <a:t>Hvornår kan familien være med?</a:t>
            </a:r>
          </a:p>
          <a:p>
            <a:pPr marL="457200" lvl="1" indent="0">
              <a:buNone/>
            </a:pPr>
            <a:r>
              <a:rPr lang="da-DK" sz="2000" dirty="0"/>
              <a:t>Hvem fører ordet?</a:t>
            </a:r>
          </a:p>
          <a:p>
            <a:pPr marL="457200" lvl="1" indent="0">
              <a:buNone/>
            </a:pPr>
            <a:r>
              <a:rPr lang="da-DK" sz="2000" dirty="0"/>
              <a:t>Hvilke muligheder og begrænsninger er der?</a:t>
            </a:r>
          </a:p>
          <a:p>
            <a:pPr marL="457200" lvl="1" indent="0">
              <a:buNone/>
            </a:pPr>
            <a:r>
              <a:rPr lang="da-DK" sz="2000" dirty="0"/>
              <a:t>Plan A og Plan B</a:t>
            </a:r>
          </a:p>
          <a:p>
            <a:pPr marL="457200" lvl="1" indent="0">
              <a:buNone/>
            </a:pPr>
            <a:r>
              <a:rPr lang="da-DK" sz="2000" dirty="0"/>
              <a:t>Hvem samler op på samtalen med familien efterfølgende?</a:t>
            </a:r>
          </a:p>
          <a:p>
            <a:pPr marL="0" indent="0" algn="ctr">
              <a:buNone/>
            </a:pPr>
            <a:endParaRPr lang="da-DK" sz="2000" dirty="0"/>
          </a:p>
          <a:p>
            <a:r>
              <a:rPr lang="da-DK" sz="2400" dirty="0"/>
              <a:t> </a:t>
            </a:r>
            <a:r>
              <a:rPr lang="da-DK" dirty="0"/>
              <a:t>Evaluering af samtalen og hvem gør hvad?</a:t>
            </a:r>
          </a:p>
          <a:p>
            <a:pPr marL="0" indent="0" algn="ctr">
              <a:buNone/>
            </a:pPr>
            <a:endParaRPr lang="da-DK" sz="2000" dirty="0"/>
          </a:p>
          <a:p>
            <a:pPr marL="0" indent="0">
              <a:buNone/>
            </a:pPr>
            <a:endParaRPr lang="da-DK" dirty="0"/>
          </a:p>
        </p:txBody>
      </p:sp>
      <p:pic>
        <p:nvPicPr>
          <p:cNvPr id="4" name="Billede 3"/>
          <p:cNvPicPr>
            <a:picLocks noChangeAspect="1"/>
          </p:cNvPicPr>
          <p:nvPr/>
        </p:nvPicPr>
        <p:blipFill>
          <a:blip r:embed="rId3"/>
          <a:stretch>
            <a:fillRect/>
          </a:stretch>
        </p:blipFill>
        <p:spPr>
          <a:xfrm>
            <a:off x="7548718" y="3464289"/>
            <a:ext cx="3648925" cy="2142031"/>
          </a:xfrm>
          <a:prstGeom prst="rect">
            <a:avLst/>
          </a:prstGeom>
        </p:spPr>
      </p:pic>
    </p:spTree>
    <p:extLst>
      <p:ext uri="{BB962C8B-B14F-4D97-AF65-F5344CB8AC3E}">
        <p14:creationId xmlns:p14="http://schemas.microsoft.com/office/powerpoint/2010/main" val="1820087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4000" dirty="0"/>
              <a:t>At arbejde mod en gængs forståelse</a:t>
            </a:r>
          </a:p>
        </p:txBody>
      </p:sp>
      <p:sp>
        <p:nvSpPr>
          <p:cNvPr id="3" name="Pladsholder til tekst 2"/>
          <p:cNvSpPr>
            <a:spLocks noGrp="1"/>
          </p:cNvSpPr>
          <p:nvPr>
            <p:ph type="body" idx="1"/>
          </p:nvPr>
        </p:nvSpPr>
        <p:spPr>
          <a:xfrm>
            <a:off x="1477097" y="1690687"/>
            <a:ext cx="4244830" cy="814387"/>
          </a:xfrm>
        </p:spPr>
        <p:txBody>
          <a:bodyPr/>
          <a:lstStyle/>
          <a:p>
            <a:r>
              <a:rPr lang="da-DK" dirty="0"/>
              <a:t>Traditionel forståelse</a:t>
            </a:r>
          </a:p>
        </p:txBody>
      </p:sp>
      <p:sp>
        <p:nvSpPr>
          <p:cNvPr id="4" name="Pladsholder til indhold 3"/>
          <p:cNvSpPr>
            <a:spLocks noGrp="1"/>
          </p:cNvSpPr>
          <p:nvPr>
            <p:ph sz="half" idx="2"/>
          </p:nvPr>
        </p:nvSpPr>
        <p:spPr>
          <a:xfrm>
            <a:off x="1477097" y="2505074"/>
            <a:ext cx="5157787" cy="3684588"/>
          </a:xfrm>
        </p:spPr>
        <p:txBody>
          <a:bodyPr/>
          <a:lstStyle/>
          <a:p>
            <a:r>
              <a:rPr lang="da-DK" dirty="0"/>
              <a:t>God og kærlig pleje</a:t>
            </a:r>
          </a:p>
          <a:p>
            <a:r>
              <a:rPr lang="da-DK" dirty="0"/>
              <a:t>Smertebehandling</a:t>
            </a:r>
          </a:p>
          <a:p>
            <a:r>
              <a:rPr lang="da-DK" dirty="0"/>
              <a:t>De sidste levedøgn</a:t>
            </a:r>
          </a:p>
          <a:p>
            <a:r>
              <a:rPr lang="da-DK" dirty="0"/>
              <a:t>Hospice (5 %)</a:t>
            </a:r>
          </a:p>
        </p:txBody>
      </p:sp>
      <p:sp>
        <p:nvSpPr>
          <p:cNvPr id="5" name="Pladsholder til tekst 4"/>
          <p:cNvSpPr>
            <a:spLocks noGrp="1"/>
          </p:cNvSpPr>
          <p:nvPr>
            <p:ph type="body" sz="quarter" idx="3"/>
          </p:nvPr>
        </p:nvSpPr>
        <p:spPr>
          <a:xfrm>
            <a:off x="6405801" y="1681162"/>
            <a:ext cx="4811763" cy="823912"/>
          </a:xfrm>
        </p:spPr>
        <p:txBody>
          <a:bodyPr/>
          <a:lstStyle/>
          <a:p>
            <a:r>
              <a:rPr lang="da-DK" dirty="0"/>
              <a:t>Ny forståelse</a:t>
            </a:r>
          </a:p>
        </p:txBody>
      </p:sp>
      <p:sp>
        <p:nvSpPr>
          <p:cNvPr id="6" name="Pladsholder til indhold 5"/>
          <p:cNvSpPr>
            <a:spLocks noGrp="1"/>
          </p:cNvSpPr>
          <p:nvPr>
            <p:ph sz="quarter" idx="4"/>
          </p:nvPr>
        </p:nvSpPr>
        <p:spPr>
          <a:xfrm>
            <a:off x="6405801" y="2505074"/>
            <a:ext cx="6068291" cy="3684589"/>
          </a:xfrm>
        </p:spPr>
        <p:txBody>
          <a:bodyPr/>
          <a:lstStyle/>
          <a:p>
            <a:r>
              <a:rPr lang="da-DK" dirty="0"/>
              <a:t>Palliativ indsats</a:t>
            </a:r>
          </a:p>
          <a:p>
            <a:r>
              <a:rPr lang="da-DK" dirty="0"/>
              <a:t>En holistisk tilgang til mennesket</a:t>
            </a:r>
          </a:p>
          <a:p>
            <a:r>
              <a:rPr lang="da-DK" dirty="0"/>
              <a:t>En rettidig supplerende indsats </a:t>
            </a:r>
          </a:p>
          <a:p>
            <a:r>
              <a:rPr lang="da-DK" dirty="0"/>
              <a:t>Eget hjem/ stamafsnit/ plejehjem</a:t>
            </a:r>
          </a:p>
        </p:txBody>
      </p:sp>
      <p:pic>
        <p:nvPicPr>
          <p:cNvPr id="7" name="Billede 6"/>
          <p:cNvPicPr>
            <a:picLocks noChangeAspect="1"/>
          </p:cNvPicPr>
          <p:nvPr/>
        </p:nvPicPr>
        <p:blipFill>
          <a:blip r:embed="rId3"/>
          <a:stretch>
            <a:fillRect/>
          </a:stretch>
        </p:blipFill>
        <p:spPr>
          <a:xfrm>
            <a:off x="4461163" y="4749519"/>
            <a:ext cx="2521528" cy="1232325"/>
          </a:xfrm>
          <a:prstGeom prst="rect">
            <a:avLst/>
          </a:prstGeom>
        </p:spPr>
      </p:pic>
    </p:spTree>
    <p:extLst>
      <p:ext uri="{BB962C8B-B14F-4D97-AF65-F5344CB8AC3E}">
        <p14:creationId xmlns:p14="http://schemas.microsoft.com/office/powerpoint/2010/main" val="423552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Pladsholder til slidenummer 3"/>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1363" indent="-284163">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1413" indent="-227013">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598613" indent="-227013">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5813" indent="-227013">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3013" indent="-2270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0213" indent="-2270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7413" indent="-2270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4613" indent="-2270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F4E2059C-DCB2-4D45-BFF3-C4F7EC8F357D}" type="slidenum">
              <a:rPr lang="da-DK" altLang="da-DK" sz="1200" smtClean="0">
                <a:solidFill>
                  <a:schemeClr val="bg1"/>
                </a:solidFill>
                <a:ea typeface="ＭＳ Ｐゴシック" panose="020B0600070205080204" pitchFamily="34" charset="-128"/>
              </a:rPr>
              <a:pPr>
                <a:lnSpc>
                  <a:spcPct val="100000"/>
                </a:lnSpc>
                <a:spcBef>
                  <a:spcPct val="0"/>
                </a:spcBef>
                <a:buFontTx/>
                <a:buNone/>
              </a:pPr>
              <a:t>17</a:t>
            </a:fld>
            <a:endParaRPr lang="da-DK" altLang="da-DK" sz="1200">
              <a:solidFill>
                <a:schemeClr val="bg1"/>
              </a:solidFill>
              <a:ea typeface="ＭＳ Ｐゴシック" panose="020B0600070205080204" pitchFamily="34" charset="-128"/>
            </a:endParaRPr>
          </a:p>
        </p:txBody>
      </p:sp>
      <p:graphicFrame>
        <p:nvGraphicFramePr>
          <p:cNvPr id="36867" name="Objekt 4"/>
          <p:cNvGraphicFramePr>
            <a:graphicFrameLocks noChangeAspect="1"/>
          </p:cNvGraphicFramePr>
          <p:nvPr>
            <p:extLst>
              <p:ext uri="{D42A27DB-BD31-4B8C-83A1-F6EECF244321}">
                <p14:modId xmlns:p14="http://schemas.microsoft.com/office/powerpoint/2010/main" val="1839655459"/>
              </p:ext>
            </p:extLst>
          </p:nvPr>
        </p:nvGraphicFramePr>
        <p:xfrm>
          <a:off x="2993348" y="270499"/>
          <a:ext cx="6195621" cy="5958791"/>
        </p:xfrm>
        <a:graphic>
          <a:graphicData uri="http://schemas.openxmlformats.org/presentationml/2006/ole">
            <mc:AlternateContent xmlns:mc="http://schemas.openxmlformats.org/markup-compatibility/2006">
              <mc:Choice xmlns:v="urn:schemas-microsoft-com:vml" Requires="v">
                <p:oleObj name="Dokument" r:id="rId3" imgW="6135427" imgH="8857865" progId="Word.Document.12">
                  <p:embed/>
                </p:oleObj>
              </mc:Choice>
              <mc:Fallback>
                <p:oleObj name="Dokument" r:id="rId3" imgW="6135427" imgH="8857865" progId="Word.Document.12">
                  <p:embed/>
                  <p:pic>
                    <p:nvPicPr>
                      <p:cNvPr id="36867" name="Objek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3348" y="270499"/>
                        <a:ext cx="6195621" cy="595879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8678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ladsholder til indhold 6"/>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057400" y="182518"/>
            <a:ext cx="8126087" cy="5622970"/>
          </a:xfrm>
          <a:noFill/>
        </p:spPr>
      </p:pic>
      <p:sp>
        <p:nvSpPr>
          <p:cNvPr id="48131" name="Pladsholder til sidefod 3"/>
          <p:cNvSpPr>
            <a:spLocks noGrp="1"/>
          </p:cNvSpPr>
          <p:nvPr>
            <p:ph type="ftr" sz="quarter" idx="4294967295"/>
          </p:nvPr>
        </p:nvSpPr>
        <p:spPr bwMode="auto">
          <a:xfrm>
            <a:off x="0" y="5805488"/>
            <a:ext cx="4114800" cy="431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da-DK">
                <a:solidFill>
                  <a:srgbClr val="FFFFFF"/>
                </a:solidFill>
              </a:rPr>
              <a:t>2019</a:t>
            </a:r>
            <a:endParaRPr lang="da-DK" altLang="da-DK">
              <a:solidFill>
                <a:srgbClr val="FFFFFF"/>
              </a:solidFill>
            </a:endParaRPr>
          </a:p>
        </p:txBody>
      </p:sp>
      <p:sp>
        <p:nvSpPr>
          <p:cNvPr id="48132" name="Pladsholder til diasnummer 4"/>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5625" indent="-212725">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5663" indent="-169863">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198563" indent="-169863">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1463" indent="-169863">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1998663" indent="-16986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5863" indent="-16986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3063" indent="-16986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0263" indent="-16986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211AA0CF-D1C1-4CFE-AA40-4F2A6B91956E}" type="slidenum">
              <a:rPr lang="da-DK" altLang="da-DK" sz="1200" smtClean="0">
                <a:solidFill>
                  <a:srgbClr val="FFFFFF"/>
                </a:solidFill>
                <a:latin typeface="Arial" panose="020B0604020202020204" pitchFamily="34" charset="0"/>
                <a:ea typeface="ＭＳ Ｐゴシック" panose="020B0600070205080204" pitchFamily="34" charset="-128"/>
              </a:rPr>
              <a:pPr>
                <a:lnSpc>
                  <a:spcPct val="100000"/>
                </a:lnSpc>
                <a:spcBef>
                  <a:spcPct val="0"/>
                </a:spcBef>
                <a:buFontTx/>
                <a:buNone/>
              </a:pPr>
              <a:t>18</a:t>
            </a:fld>
            <a:endParaRPr lang="da-DK" altLang="da-DK" sz="1200">
              <a:solidFill>
                <a:srgbClr val="FFFFFF"/>
              </a:solidFill>
              <a:latin typeface="Arial" panose="020B0604020202020204" pitchFamily="34" charset="0"/>
              <a:ea typeface="ＭＳ Ｐゴシック" panose="020B0600070205080204" pitchFamily="34" charset="-128"/>
            </a:endParaRPr>
          </a:p>
        </p:txBody>
      </p:sp>
      <p:sp>
        <p:nvSpPr>
          <p:cNvPr id="2" name="Rektangel 1"/>
          <p:cNvSpPr/>
          <p:nvPr/>
        </p:nvSpPr>
        <p:spPr>
          <a:xfrm>
            <a:off x="346364" y="5998468"/>
            <a:ext cx="8146473" cy="307777"/>
          </a:xfrm>
          <a:prstGeom prst="rect">
            <a:avLst/>
          </a:prstGeom>
        </p:spPr>
        <p:txBody>
          <a:bodyPr wrap="square">
            <a:spAutoFit/>
          </a:bodyPr>
          <a:lstStyle/>
          <a:p>
            <a:r>
              <a:rPr lang="da-DK" sz="1400" dirty="0"/>
              <a:t>Psykolog Steen Nielsens figur, som illustrerer professionelles roller som enten problemløsere eller ledsagere</a:t>
            </a:r>
          </a:p>
        </p:txBody>
      </p:sp>
    </p:spTree>
    <p:extLst>
      <p:ext uri="{BB962C8B-B14F-4D97-AF65-F5344CB8AC3E}">
        <p14:creationId xmlns:p14="http://schemas.microsoft.com/office/powerpoint/2010/main" val="3269487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Hvordan ændrer vi forståelsen?</a:t>
            </a:r>
          </a:p>
        </p:txBody>
      </p:sp>
      <p:pic>
        <p:nvPicPr>
          <p:cNvPr id="3074" name="Picture 2" descr="Tegnede hænd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8625" y="2013857"/>
            <a:ext cx="8954750" cy="2852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899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a:t>Agenda</a:t>
            </a:r>
          </a:p>
        </p:txBody>
      </p:sp>
      <p:sp>
        <p:nvSpPr>
          <p:cNvPr id="5" name="Pladsholder til indhold 4"/>
          <p:cNvSpPr>
            <a:spLocks noGrp="1"/>
          </p:cNvSpPr>
          <p:nvPr>
            <p:ph idx="1"/>
          </p:nvPr>
        </p:nvSpPr>
        <p:spPr>
          <a:xfrm>
            <a:off x="838200" y="1524000"/>
            <a:ext cx="10515600" cy="4652963"/>
          </a:xfrm>
        </p:spPr>
        <p:txBody>
          <a:bodyPr>
            <a:normAutofit/>
          </a:bodyPr>
          <a:lstStyle/>
          <a:p>
            <a:r>
              <a:rPr lang="da-DK" dirty="0"/>
              <a:t>Præsentation</a:t>
            </a:r>
          </a:p>
          <a:p>
            <a:r>
              <a:rPr lang="da-DK" dirty="0"/>
              <a:t>Motivation - baggrund </a:t>
            </a:r>
          </a:p>
          <a:p>
            <a:r>
              <a:rPr lang="da-DK" dirty="0"/>
              <a:t>Den organisatoriske del</a:t>
            </a:r>
          </a:p>
          <a:p>
            <a:r>
              <a:rPr lang="da-DK" dirty="0"/>
              <a:t>Den patientnære del</a:t>
            </a:r>
          </a:p>
          <a:p>
            <a:r>
              <a:rPr lang="da-DK" dirty="0"/>
              <a:t>Erfaringer undervejs</a:t>
            </a:r>
          </a:p>
          <a:p>
            <a:r>
              <a:rPr lang="da-DK" dirty="0"/>
              <a:t>Status</a:t>
            </a:r>
          </a:p>
          <a:p>
            <a:r>
              <a:rPr lang="da-DK" dirty="0"/>
              <a:t>Fremtiden</a:t>
            </a:r>
          </a:p>
        </p:txBody>
      </p:sp>
    </p:spTree>
    <p:extLst>
      <p:ext uri="{BB962C8B-B14F-4D97-AF65-F5344CB8AC3E}">
        <p14:creationId xmlns:p14="http://schemas.microsoft.com/office/powerpoint/2010/main" val="2857197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98274" y="193904"/>
            <a:ext cx="9294812" cy="753153"/>
          </a:xfrm>
        </p:spPr>
        <p:txBody>
          <a:bodyPr/>
          <a:lstStyle/>
          <a:p>
            <a:r>
              <a:rPr lang="da-DK" sz="4000" dirty="0"/>
              <a:t>En dokumentationsform med intentioner </a:t>
            </a:r>
          </a:p>
        </p:txBody>
      </p:sp>
      <p:sp>
        <p:nvSpPr>
          <p:cNvPr id="6" name="Pladsholder til tekst 5"/>
          <p:cNvSpPr>
            <a:spLocks noGrp="1"/>
          </p:cNvSpPr>
          <p:nvPr>
            <p:ph type="body" sz="half" idx="2"/>
          </p:nvPr>
        </p:nvSpPr>
        <p:spPr>
          <a:xfrm>
            <a:off x="566057" y="1431758"/>
            <a:ext cx="4659086" cy="4404574"/>
          </a:xfrm>
        </p:spPr>
        <p:txBody>
          <a:bodyPr>
            <a:normAutofit fontScale="92500" lnSpcReduction="10000"/>
          </a:bodyPr>
          <a:lstStyle/>
          <a:p>
            <a:r>
              <a:rPr lang="da-DK" sz="1400" b="1" dirty="0"/>
              <a:t>Palliativt tilsyn på afdeling R - Udbedt fra FAM</a:t>
            </a:r>
          </a:p>
          <a:p>
            <a:r>
              <a:rPr lang="da-DK" sz="1400" b="1" dirty="0"/>
              <a:t>Fysisk</a:t>
            </a:r>
            <a:r>
              <a:rPr lang="da-DK" sz="1400" dirty="0"/>
              <a:t>:</a:t>
            </a:r>
          </a:p>
          <a:p>
            <a:r>
              <a:rPr lang="da-DK" sz="1400" dirty="0"/>
              <a:t>Præget af fatique og har svært ved at forholde sig til hendes rapidt faldende funktions niveau. Smerter relateret til hendes gigt - velbehandlet med </a:t>
            </a:r>
            <a:r>
              <a:rPr lang="da-DK" sz="1400" dirty="0" err="1"/>
              <a:t>Pinex</a:t>
            </a:r>
            <a:r>
              <a:rPr lang="da-DK" sz="1400" dirty="0"/>
              <a:t> og </a:t>
            </a:r>
            <a:r>
              <a:rPr lang="da-DK" sz="1400" dirty="0" err="1"/>
              <a:t>Kodein</a:t>
            </a:r>
            <a:r>
              <a:rPr lang="da-DK" sz="1400" dirty="0"/>
              <a:t>.</a:t>
            </a:r>
          </a:p>
          <a:p>
            <a:r>
              <a:rPr lang="da-DK" sz="1400" dirty="0"/>
              <a:t>Let dyspnøe ved tale, men ikke iltkrævende i dag. Let kvalme - har fået </a:t>
            </a:r>
            <a:r>
              <a:rPr lang="da-DK" sz="1400" dirty="0" err="1"/>
              <a:t>Domperidon</a:t>
            </a:r>
            <a:r>
              <a:rPr lang="da-DK" sz="1400" dirty="0"/>
              <a:t> til morgen med god effekt.</a:t>
            </a:r>
          </a:p>
          <a:p>
            <a:r>
              <a:rPr lang="da-DK" sz="1400" dirty="0"/>
              <a:t>Body image: Har det meget svært ved at være fysisk begrænset. Hun kan varetage personlig hygiejne, men hun kan ikke mere tage til lægen eller besøge sin datter.</a:t>
            </a:r>
          </a:p>
          <a:p>
            <a:pPr>
              <a:lnSpc>
                <a:spcPct val="110000"/>
              </a:lnSpc>
            </a:pPr>
            <a:r>
              <a:rPr lang="da-DK" sz="1400" b="1" dirty="0"/>
              <a:t>Psykisk:</a:t>
            </a:r>
          </a:p>
          <a:p>
            <a:r>
              <a:rPr lang="da-DK" sz="1400" dirty="0"/>
              <a:t>Er klar, relevant og imødekommende. Udtrykker frit tanker og behov og er glad for samtalerne med personalet. Fortæller at hun føler sig tryg under indlæggelsen. Har en naturlig ked-af-det-hed, men opmuntres ved at tale om sit liv og sine minder på godt og ondt.</a:t>
            </a:r>
          </a:p>
          <a:p>
            <a:pPr lvl="0">
              <a:lnSpc>
                <a:spcPct val="110000"/>
              </a:lnSpc>
            </a:pPr>
            <a:r>
              <a:rPr lang="da-DK" sz="1400" b="1" dirty="0">
                <a:solidFill>
                  <a:prstClr val="black"/>
                </a:solidFill>
              </a:rPr>
              <a:t>Eksistentielt:</a:t>
            </a:r>
          </a:p>
          <a:p>
            <a:pPr lvl="0"/>
            <a:r>
              <a:rPr lang="da-DK" sz="1400" dirty="0">
                <a:solidFill>
                  <a:prstClr val="black"/>
                </a:solidFill>
              </a:rPr>
              <a:t>Har meget livsglæde trods alt. Er bange for at dø og ked af det" Jeg har slet ikke levet nok - jeg er stadig nysgerrig”.</a:t>
            </a:r>
          </a:p>
          <a:p>
            <a:endParaRPr lang="da-DK" sz="1400" dirty="0"/>
          </a:p>
          <a:p>
            <a:endParaRPr lang="da-DK" sz="1400" dirty="0"/>
          </a:p>
        </p:txBody>
      </p:sp>
      <p:sp>
        <p:nvSpPr>
          <p:cNvPr id="3" name="Pladsholder til indhold 2"/>
          <p:cNvSpPr>
            <a:spLocks noGrp="1"/>
          </p:cNvSpPr>
          <p:nvPr>
            <p:ph idx="4294967295"/>
          </p:nvPr>
        </p:nvSpPr>
        <p:spPr>
          <a:xfrm>
            <a:off x="5369830" y="1295400"/>
            <a:ext cx="6106886" cy="4948013"/>
          </a:xfrm>
        </p:spPr>
        <p:txBody>
          <a:bodyPr>
            <a:normAutofit fontScale="25000" lnSpcReduction="20000"/>
          </a:bodyPr>
          <a:lstStyle/>
          <a:p>
            <a:pPr marL="0" indent="0">
              <a:buNone/>
            </a:pPr>
            <a:endParaRPr lang="da-DK" sz="4300" dirty="0"/>
          </a:p>
          <a:p>
            <a:pPr marL="0" indent="0">
              <a:lnSpc>
                <a:spcPct val="110000"/>
              </a:lnSpc>
              <a:buNone/>
            </a:pPr>
            <a:endParaRPr lang="da-DK" sz="5600" b="1" dirty="0"/>
          </a:p>
          <a:p>
            <a:pPr marL="0" indent="0">
              <a:lnSpc>
                <a:spcPct val="110000"/>
              </a:lnSpc>
              <a:buNone/>
            </a:pPr>
            <a:r>
              <a:rPr lang="da-DK" sz="5600" b="1" dirty="0"/>
              <a:t>Socialt:</a:t>
            </a:r>
          </a:p>
          <a:p>
            <a:pPr marL="0" indent="0">
              <a:lnSpc>
                <a:spcPct val="110000"/>
              </a:lnSpc>
              <a:buNone/>
            </a:pPr>
            <a:r>
              <a:rPr lang="da-DK" sz="5600" dirty="0"/>
              <a:t>Har været socialpædagog, med måtte slutte sit arbejdsliv pga. hendes gigt. </a:t>
            </a:r>
          </a:p>
          <a:p>
            <a:pPr marL="0" indent="0">
              <a:lnSpc>
                <a:spcPct val="110000"/>
              </a:lnSpc>
              <a:buNone/>
            </a:pPr>
            <a:r>
              <a:rPr lang="da-DK" sz="5600" dirty="0"/>
              <a:t>Meget sparsomt netværk og angiver sig ensom. Har 3 børn fra første ægteskab, som hun ikke har haft kontakt med de seneste 15 år. Har en datter, uden for ægteskab, Maria på 36 år, som er handicappet. Ingelise taler </a:t>
            </a:r>
            <a:r>
              <a:rPr lang="da-DK" sz="5600" dirty="0" err="1"/>
              <a:t>dgl</a:t>
            </a:r>
            <a:r>
              <a:rPr lang="da-DK" sz="5600" dirty="0"/>
              <a:t> med Maria i telefonen. Har en god veninde, Bente, som er nærmeste pårørende – de deler alt og Bente har været Ingelises støtte hele livet.</a:t>
            </a:r>
          </a:p>
          <a:p>
            <a:pPr marL="0" indent="0">
              <a:lnSpc>
                <a:spcPct val="110000"/>
              </a:lnSpc>
              <a:buNone/>
            </a:pPr>
            <a:endParaRPr lang="da-DK" sz="5600" b="1" dirty="0"/>
          </a:p>
          <a:p>
            <a:pPr marL="0" indent="0">
              <a:lnSpc>
                <a:spcPct val="110000"/>
              </a:lnSpc>
              <a:buNone/>
            </a:pPr>
            <a:r>
              <a:rPr lang="da-DK" sz="5600" b="1" dirty="0"/>
              <a:t>Konklusion og plan</a:t>
            </a:r>
          </a:p>
          <a:p>
            <a:pPr marL="0" indent="0">
              <a:lnSpc>
                <a:spcPct val="110000"/>
              </a:lnSpc>
              <a:buNone/>
            </a:pPr>
            <a:r>
              <a:rPr lang="da-DK" sz="5600" dirty="0"/>
              <a:t>I første omgang er der behov for at hjemmeplejen kommer på banen på </a:t>
            </a:r>
            <a:r>
              <a:rPr lang="da-DK" sz="5600" dirty="0" err="1"/>
              <a:t>dgl</a:t>
            </a:r>
            <a:r>
              <a:rPr lang="da-DK" sz="5600" dirty="0"/>
              <a:t> basis, og den kommunale palliationssygeplejerske er booket til at besøge Ingelise.</a:t>
            </a:r>
          </a:p>
          <a:p>
            <a:pPr marL="0" indent="0">
              <a:lnSpc>
                <a:spcPct val="110000"/>
              </a:lnSpc>
              <a:buNone/>
            </a:pPr>
            <a:r>
              <a:rPr lang="da-DK" sz="5600" dirty="0"/>
              <a:t>På nuværende tidspunkt vurderes det ikke, at der er behov for specialiseret palliativ indsats, men det kan meget vel være, at der kommer det, idet pt er svært psykosocialt belastet.</a:t>
            </a:r>
          </a:p>
          <a:p>
            <a:pPr marL="0" indent="0">
              <a:lnSpc>
                <a:spcPct val="110000"/>
              </a:lnSpc>
              <a:buNone/>
            </a:pPr>
            <a:r>
              <a:rPr lang="da-DK" sz="5600" dirty="0"/>
              <a:t>Tag gerne stilling til  terminal erklæring ved udskrivelse, idet pt vil kunne profitere af en palliativ fysioterapeut ( paragraf 2 fysioterapeut) ved udskrivelsen.</a:t>
            </a:r>
          </a:p>
        </p:txBody>
      </p:sp>
    </p:spTree>
    <p:extLst>
      <p:ext uri="{BB962C8B-B14F-4D97-AF65-F5344CB8AC3E}">
        <p14:creationId xmlns:p14="http://schemas.microsoft.com/office/powerpoint/2010/main" val="2380082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982412"/>
          </a:xfrm>
        </p:spPr>
        <p:txBody>
          <a:bodyPr/>
          <a:lstStyle/>
          <a:p>
            <a:r>
              <a:rPr lang="da-DK" dirty="0"/>
              <a:t>Erfaringer</a:t>
            </a:r>
          </a:p>
        </p:txBody>
      </p:sp>
      <p:sp>
        <p:nvSpPr>
          <p:cNvPr id="3" name="Pladsholder til indhold 2"/>
          <p:cNvSpPr>
            <a:spLocks noGrp="1"/>
          </p:cNvSpPr>
          <p:nvPr>
            <p:ph idx="1"/>
          </p:nvPr>
        </p:nvSpPr>
        <p:spPr>
          <a:xfrm>
            <a:off x="838200" y="1347538"/>
            <a:ext cx="10515600" cy="4829425"/>
          </a:xfrm>
        </p:spPr>
        <p:txBody>
          <a:bodyPr>
            <a:normAutofit/>
          </a:bodyPr>
          <a:lstStyle/>
          <a:p>
            <a:r>
              <a:rPr lang="da-DK" dirty="0"/>
              <a:t>Vi arbejder lige så meget med kulturændringer, som med palliation</a:t>
            </a:r>
          </a:p>
          <a:p>
            <a:pPr marL="0" indent="0">
              <a:buNone/>
            </a:pPr>
            <a:endParaRPr lang="da-DK" dirty="0"/>
          </a:p>
          <a:p>
            <a:r>
              <a:rPr lang="da-DK" dirty="0"/>
              <a:t>Kommunikation med patienter og pårørende er undervurderet og underprioriteret – Mere mod til dialog!</a:t>
            </a:r>
          </a:p>
          <a:p>
            <a:pPr marL="0" indent="0">
              <a:buNone/>
            </a:pPr>
            <a:endParaRPr lang="da-DK" dirty="0"/>
          </a:p>
          <a:p>
            <a:r>
              <a:rPr lang="da-DK" dirty="0"/>
              <a:t>Patienternes fysiske problemstillinger varetages – men det sociale, det psykologiske og det eksistentielle aspekt af livet mangler fokus</a:t>
            </a:r>
          </a:p>
          <a:p>
            <a:pPr marL="0" indent="0">
              <a:buNone/>
            </a:pPr>
            <a:endParaRPr lang="da-DK" dirty="0"/>
          </a:p>
          <a:p>
            <a:r>
              <a:rPr lang="da-DK" dirty="0"/>
              <a:t>Der findes, stort set, kun klinikere, som ønsker samarbejde, men der er usikkerhed på, hvordan det kan gøres</a:t>
            </a:r>
          </a:p>
        </p:txBody>
      </p:sp>
    </p:spTree>
    <p:extLst>
      <p:ext uri="{BB962C8B-B14F-4D97-AF65-F5344CB8AC3E}">
        <p14:creationId xmlns:p14="http://schemas.microsoft.com/office/powerpoint/2010/main" val="3195544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a:t>Erfaringer fortsat..</a:t>
            </a:r>
          </a:p>
        </p:txBody>
      </p:sp>
      <p:sp>
        <p:nvSpPr>
          <p:cNvPr id="5" name="Tekstfelt 4"/>
          <p:cNvSpPr txBox="1"/>
          <p:nvPr/>
        </p:nvSpPr>
        <p:spPr>
          <a:xfrm>
            <a:off x="838200" y="1895707"/>
            <a:ext cx="11026698" cy="5078313"/>
          </a:xfrm>
          <a:prstGeom prst="rect">
            <a:avLst/>
          </a:prstGeom>
          <a:noFill/>
        </p:spPr>
        <p:txBody>
          <a:bodyPr wrap="square" rtlCol="0">
            <a:spAutoFit/>
          </a:bodyPr>
          <a:lstStyle/>
          <a:p>
            <a:pPr marL="457200" indent="-457200">
              <a:buFont typeface="Arial" panose="020B0604020202020204" pitchFamily="34" charset="0"/>
              <a:buChar char="•"/>
            </a:pPr>
            <a:r>
              <a:rPr lang="da-DK" sz="2800" dirty="0"/>
              <a:t>Mod til dialog opstår ikke af sig selv – det er noget vi skal lære hinanden</a:t>
            </a:r>
          </a:p>
          <a:p>
            <a:pPr marL="457200" indent="-457200">
              <a:buFont typeface="Arial" panose="020B0604020202020204" pitchFamily="34" charset="0"/>
              <a:buChar char="•"/>
            </a:pPr>
            <a:endParaRPr lang="da-DK" sz="2800" dirty="0"/>
          </a:p>
          <a:p>
            <a:pPr marL="457200" indent="-457200">
              <a:buFont typeface="Arial" panose="020B0604020202020204" pitchFamily="34" charset="0"/>
              <a:buChar char="•"/>
            </a:pPr>
            <a:r>
              <a:rPr lang="da-DK" sz="2800" dirty="0"/>
              <a:t>Det er ofte mere trygt at spørge en sygeplejerske end en overlæge </a:t>
            </a:r>
          </a:p>
          <a:p>
            <a:pPr marL="457200" indent="-457200">
              <a:buFont typeface="Arial" panose="020B0604020202020204" pitchFamily="34" charset="0"/>
              <a:buChar char="•"/>
            </a:pPr>
            <a:endParaRPr lang="da-DK" sz="2800" dirty="0"/>
          </a:p>
          <a:p>
            <a:pPr marL="457200" indent="-457200">
              <a:buFont typeface="Arial" panose="020B0604020202020204" pitchFamily="34" charset="0"/>
              <a:buChar char="•"/>
            </a:pPr>
            <a:r>
              <a:rPr lang="da-DK" sz="2800" dirty="0"/>
              <a:t>Der er behov for, at vi i fællesskab reflekterer aktivt over, hvornår vi laver overbehandling </a:t>
            </a:r>
          </a:p>
          <a:p>
            <a:pPr marL="457200" indent="-457200">
              <a:buFont typeface="Arial" panose="020B0604020202020204" pitchFamily="34" charset="0"/>
              <a:buChar char="•"/>
            </a:pPr>
            <a:endParaRPr lang="da-DK" sz="2800" dirty="0"/>
          </a:p>
          <a:p>
            <a:pPr marL="457200" indent="-457200">
              <a:buFont typeface="Arial" panose="020B0604020202020204" pitchFamily="34" charset="0"/>
              <a:buChar char="•"/>
            </a:pPr>
            <a:r>
              <a:rPr lang="da-DK" sz="2800" dirty="0"/>
              <a:t>Vi er dybt afhængige af hinandens kompetencer, for at kunne hjælpe patienter og pårørende bedst muligt</a:t>
            </a:r>
          </a:p>
          <a:p>
            <a:endParaRPr lang="da-DK" sz="2400" dirty="0"/>
          </a:p>
          <a:p>
            <a:endParaRPr lang="da-DK" sz="2400" dirty="0"/>
          </a:p>
          <a:p>
            <a:endParaRPr lang="da-DK" sz="2400" dirty="0"/>
          </a:p>
        </p:txBody>
      </p:sp>
    </p:spTree>
    <p:extLst>
      <p:ext uri="{BB962C8B-B14F-4D97-AF65-F5344CB8AC3E}">
        <p14:creationId xmlns:p14="http://schemas.microsoft.com/office/powerpoint/2010/main" val="3207779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Fremtidige aspekter</a:t>
            </a:r>
          </a:p>
        </p:txBody>
      </p:sp>
      <p:sp>
        <p:nvSpPr>
          <p:cNvPr id="3" name="Pladsholder til indhold 2"/>
          <p:cNvSpPr>
            <a:spLocks noGrp="1"/>
          </p:cNvSpPr>
          <p:nvPr>
            <p:ph idx="1"/>
          </p:nvPr>
        </p:nvSpPr>
        <p:spPr>
          <a:xfrm>
            <a:off x="838200" y="1690689"/>
            <a:ext cx="10515600" cy="4486274"/>
          </a:xfrm>
        </p:spPr>
        <p:txBody>
          <a:bodyPr/>
          <a:lstStyle/>
          <a:p>
            <a:r>
              <a:rPr lang="da-DK" dirty="0"/>
              <a:t>Videre udbredelse på OUH </a:t>
            </a:r>
          </a:p>
          <a:p>
            <a:pPr marL="0" indent="0">
              <a:buNone/>
            </a:pPr>
            <a:r>
              <a:rPr lang="da-DK" dirty="0"/>
              <a:t> </a:t>
            </a:r>
          </a:p>
          <a:p>
            <a:r>
              <a:rPr lang="da-DK" dirty="0"/>
              <a:t>Samme indsats – på to matrikler </a:t>
            </a:r>
          </a:p>
          <a:p>
            <a:endParaRPr lang="da-DK" dirty="0"/>
          </a:p>
          <a:p>
            <a:r>
              <a:rPr lang="da-DK" dirty="0"/>
              <a:t>Nyt E-læringsprogram om den </a:t>
            </a:r>
            <a:r>
              <a:rPr lang="da-DK" dirty="0">
                <a:solidFill>
                  <a:schemeClr val="tx2"/>
                </a:solidFill>
              </a:rPr>
              <a:t>palliative tilgang </a:t>
            </a:r>
            <a:r>
              <a:rPr lang="da-DK" dirty="0"/>
              <a:t>til september bliver forhåbentligt et nyt og bedre afsæt</a:t>
            </a:r>
          </a:p>
          <a:p>
            <a:endParaRPr lang="da-DK" dirty="0"/>
          </a:p>
          <a:p>
            <a:r>
              <a:rPr lang="da-DK" dirty="0"/>
              <a:t>Evaluering af indsatsen - Hvad er effekten på den længere bane?</a:t>
            </a:r>
          </a:p>
          <a:p>
            <a:pPr marL="0" indent="0">
              <a:buNone/>
            </a:pPr>
            <a:endParaRPr lang="da-DK" dirty="0"/>
          </a:p>
          <a:p>
            <a:endParaRPr lang="da-DK" dirty="0"/>
          </a:p>
        </p:txBody>
      </p:sp>
      <p:pic>
        <p:nvPicPr>
          <p:cNvPr id="4" name="Billede 3"/>
          <p:cNvPicPr>
            <a:picLocks noChangeAspect="1"/>
          </p:cNvPicPr>
          <p:nvPr/>
        </p:nvPicPr>
        <p:blipFill rotWithShape="1">
          <a:blip r:embed="rId2"/>
          <a:srcRect l="-2588" t="-3902" r="-2803" b="8197"/>
          <a:stretch/>
        </p:blipFill>
        <p:spPr>
          <a:xfrm>
            <a:off x="6573795" y="667265"/>
            <a:ext cx="4646140" cy="2298357"/>
          </a:xfrm>
          <a:prstGeom prst="rect">
            <a:avLst/>
          </a:prstGeom>
        </p:spPr>
      </p:pic>
    </p:spTree>
    <p:extLst>
      <p:ext uri="{BB962C8B-B14F-4D97-AF65-F5344CB8AC3E}">
        <p14:creationId xmlns:p14="http://schemas.microsoft.com/office/powerpoint/2010/main" val="2075267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p:cNvSpPr>
          <p:nvPr>
            <p:ph type="title"/>
          </p:nvPr>
        </p:nvSpPr>
        <p:spPr/>
        <p:txBody>
          <a:bodyPr/>
          <a:lstStyle/>
          <a:p>
            <a:pPr eaLnBrk="1" hangingPunct="1"/>
            <a:r>
              <a:rPr lang="da-DK" altLang="da-DK"/>
              <a:t>Strategi for palliativ indsats på Fyn 2023-26</a:t>
            </a:r>
          </a:p>
        </p:txBody>
      </p:sp>
      <p:pic>
        <p:nvPicPr>
          <p:cNvPr id="39939" name="Pladsholder til indhold 4" descr="Dokument | Frönäs Husvagnsförening"/>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38200" y="1944543"/>
            <a:ext cx="3068782" cy="3528002"/>
          </a:xfrm>
        </p:spPr>
      </p:pic>
      <p:sp>
        <p:nvSpPr>
          <p:cNvPr id="4" name="Pladsholder til indhold 3"/>
          <p:cNvSpPr>
            <a:spLocks noGrp="1"/>
          </p:cNvSpPr>
          <p:nvPr>
            <p:ph sz="half" idx="2"/>
          </p:nvPr>
        </p:nvSpPr>
        <p:spPr>
          <a:xfrm>
            <a:off x="4535055" y="1825625"/>
            <a:ext cx="7222836" cy="4351338"/>
          </a:xfrm>
        </p:spPr>
        <p:txBody>
          <a:bodyPr rtlCol="0">
            <a:normAutofit/>
          </a:bodyPr>
          <a:lstStyle/>
          <a:p>
            <a:pPr marL="0" indent="0" eaLnBrk="1" hangingPunct="1">
              <a:buNone/>
              <a:defRPr/>
            </a:pPr>
            <a:r>
              <a:rPr lang="da-DK" sz="2400" b="1" dirty="0"/>
              <a:t>Fokus på lighed i tilgangen til palliation</a:t>
            </a:r>
          </a:p>
          <a:p>
            <a:pPr marL="0" indent="0" eaLnBrk="1" hangingPunct="1">
              <a:buNone/>
              <a:defRPr/>
            </a:pPr>
            <a:endParaRPr lang="da-DK" sz="1800" dirty="0"/>
          </a:p>
          <a:p>
            <a:pPr lvl="1" eaLnBrk="1" hangingPunct="1">
              <a:defRPr/>
            </a:pPr>
            <a:r>
              <a:rPr lang="da-DK" dirty="0"/>
              <a:t>Lighed ift. geografi</a:t>
            </a:r>
          </a:p>
          <a:p>
            <a:pPr lvl="1" eaLnBrk="1" hangingPunct="1">
              <a:defRPr/>
            </a:pPr>
            <a:r>
              <a:rPr lang="da-DK" dirty="0"/>
              <a:t>Social lighed</a:t>
            </a:r>
          </a:p>
          <a:p>
            <a:pPr lvl="1" eaLnBrk="1" hangingPunct="1">
              <a:defRPr/>
            </a:pPr>
            <a:r>
              <a:rPr lang="da-DK" dirty="0"/>
              <a:t>Lighed i den sidste tid ( f.eks. Hospice vs plejehjem)</a:t>
            </a:r>
          </a:p>
          <a:p>
            <a:pPr eaLnBrk="1" hangingPunct="1">
              <a:defRPr/>
            </a:pPr>
            <a:endParaRPr lang="da-DK" sz="1800" dirty="0"/>
          </a:p>
          <a:p>
            <a:pPr marL="0" indent="0" eaLnBrk="1" hangingPunct="1">
              <a:buNone/>
              <a:defRPr/>
            </a:pPr>
            <a:r>
              <a:rPr lang="da-DK" sz="2400" b="1" dirty="0"/>
              <a:t>Fokus på tilgængelighed</a:t>
            </a:r>
          </a:p>
          <a:p>
            <a:pPr marL="0" indent="0" eaLnBrk="1" hangingPunct="1">
              <a:buNone/>
              <a:defRPr/>
            </a:pPr>
            <a:endParaRPr lang="da-DK" sz="1800" dirty="0"/>
          </a:p>
          <a:p>
            <a:pPr lvl="1" eaLnBrk="1" hangingPunct="1">
              <a:defRPr/>
            </a:pPr>
            <a:r>
              <a:rPr lang="da-DK" dirty="0"/>
              <a:t>Tilgængelighed døgnet rundt for alle faggrupper</a:t>
            </a:r>
          </a:p>
          <a:p>
            <a:pPr lvl="1" eaLnBrk="1" hangingPunct="1">
              <a:defRPr/>
            </a:pPr>
            <a:r>
              <a:rPr lang="da-DK" dirty="0"/>
              <a:t>Vagttelefon for sygeplejersker</a:t>
            </a:r>
          </a:p>
        </p:txBody>
      </p:sp>
    </p:spTree>
    <p:extLst>
      <p:ext uri="{BB962C8B-B14F-4D97-AF65-F5344CB8AC3E}">
        <p14:creationId xmlns:p14="http://schemas.microsoft.com/office/powerpoint/2010/main" val="1216183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Spørgsmål/undringer?</a:t>
            </a:r>
          </a:p>
        </p:txBody>
      </p:sp>
      <p:pic>
        <p:nvPicPr>
          <p:cNvPr id="3" name="Billede 2" descr="File:I Wonder.jpg - Wikimedia Comm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1947" y="1690688"/>
            <a:ext cx="3290800" cy="3365392"/>
          </a:xfrm>
          <a:prstGeom prst="rect">
            <a:avLst/>
          </a:prstGeom>
        </p:spPr>
      </p:pic>
    </p:spTree>
    <p:extLst>
      <p:ext uri="{BB962C8B-B14F-4D97-AF65-F5344CB8AC3E}">
        <p14:creationId xmlns:p14="http://schemas.microsoft.com/office/powerpoint/2010/main" val="4196154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descr="Gratis billeder : Skov, græs, hvid, eng, flor, forår, grøn, botanik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8978" y="884420"/>
            <a:ext cx="9188970" cy="5111646"/>
          </a:xfrm>
        </p:spPr>
      </p:pic>
      <p:sp>
        <p:nvSpPr>
          <p:cNvPr id="2" name="Titel 1"/>
          <p:cNvSpPr>
            <a:spLocks noGrp="1"/>
          </p:cNvSpPr>
          <p:nvPr>
            <p:ph type="title"/>
          </p:nvPr>
        </p:nvSpPr>
        <p:spPr>
          <a:xfrm>
            <a:off x="4931763" y="884420"/>
            <a:ext cx="3147935" cy="1588958"/>
          </a:xfrm>
        </p:spPr>
        <p:txBody>
          <a:bodyPr>
            <a:normAutofit/>
          </a:bodyPr>
          <a:lstStyle/>
          <a:p>
            <a:r>
              <a:rPr lang="da-DK" dirty="0">
                <a:solidFill>
                  <a:schemeClr val="bg1"/>
                </a:solidFill>
              </a:rPr>
              <a:t>Tak for ordet</a:t>
            </a:r>
          </a:p>
        </p:txBody>
      </p:sp>
    </p:spTree>
    <p:extLst>
      <p:ext uri="{BB962C8B-B14F-4D97-AF65-F5344CB8AC3E}">
        <p14:creationId xmlns:p14="http://schemas.microsoft.com/office/powerpoint/2010/main" val="2187300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734291"/>
            <a:ext cx="3124200" cy="956397"/>
          </a:xfrm>
        </p:spPr>
        <p:txBody>
          <a:bodyPr/>
          <a:lstStyle/>
          <a:p>
            <a:r>
              <a:rPr lang="da-DK" dirty="0"/>
              <a:t>Mine hatte</a:t>
            </a:r>
          </a:p>
        </p:txBody>
      </p:sp>
      <p:pic>
        <p:nvPicPr>
          <p:cNvPr id="1026" name="Picture 2" descr="Piger i hvidt - sygeplejerskeuniformen | Dansk Sygeplejehistorisk Museum,  DS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39746" y="1059584"/>
            <a:ext cx="1925780" cy="24442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appe og slør | Dansk Sygeplejehistorisk Museum, DS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87926" y="3879273"/>
            <a:ext cx="2677600" cy="2000004"/>
          </a:xfrm>
          <a:prstGeom prst="rect">
            <a:avLst/>
          </a:prstGeom>
          <a:noFill/>
          <a:extLst>
            <a:ext uri="{909E8E84-426E-40DD-AFC4-6F175D3DCCD1}">
              <a14:hiddenFill xmlns:a14="http://schemas.microsoft.com/office/drawing/2010/main">
                <a:solidFill>
                  <a:srgbClr val="FFFFFF"/>
                </a:solidFill>
              </a14:hiddenFill>
            </a:ext>
          </a:extLst>
        </p:spPr>
      </p:pic>
      <p:sp>
        <p:nvSpPr>
          <p:cNvPr id="4" name="Tekstfelt 3"/>
          <p:cNvSpPr txBox="1"/>
          <p:nvPr/>
        </p:nvSpPr>
        <p:spPr>
          <a:xfrm>
            <a:off x="838199" y="1960328"/>
            <a:ext cx="7121577" cy="2677656"/>
          </a:xfrm>
          <a:prstGeom prst="rect">
            <a:avLst/>
          </a:prstGeom>
          <a:noFill/>
        </p:spPr>
        <p:txBody>
          <a:bodyPr wrap="square" rtlCol="0">
            <a:spAutoFit/>
          </a:bodyPr>
          <a:lstStyle/>
          <a:p>
            <a:pPr marL="342900" indent="-342900">
              <a:buFont typeface="Arial" panose="020B0604020202020204" pitchFamily="34" charset="0"/>
              <a:buChar char="•"/>
            </a:pPr>
            <a:r>
              <a:rPr lang="da-DK" sz="2400" dirty="0"/>
              <a:t>Ansat i Palliativ Enhed siden 2014</a:t>
            </a:r>
          </a:p>
          <a:p>
            <a:endParaRPr lang="da-DK" sz="2400" dirty="0"/>
          </a:p>
          <a:p>
            <a:pPr marL="342900" indent="-342900">
              <a:buFont typeface="Arial" panose="020B0604020202020204" pitchFamily="34" charset="0"/>
              <a:buChar char="•"/>
            </a:pPr>
            <a:r>
              <a:rPr lang="da-DK" sz="2400" dirty="0"/>
              <a:t>Som sygeplejerske og stedfortræder frem til 2019</a:t>
            </a:r>
          </a:p>
          <a:p>
            <a:endParaRPr lang="da-DK" sz="2400" dirty="0"/>
          </a:p>
          <a:p>
            <a:pPr marL="342900" indent="-342900">
              <a:buFont typeface="Arial" panose="020B0604020202020204" pitchFamily="34" charset="0"/>
              <a:buChar char="•"/>
            </a:pPr>
            <a:r>
              <a:rPr lang="da-DK" sz="2400" dirty="0"/>
              <a:t>Som sygeplejerske og projektleder fra 2019 -2021</a:t>
            </a:r>
          </a:p>
          <a:p>
            <a:endParaRPr lang="da-DK" sz="2400" dirty="0"/>
          </a:p>
          <a:p>
            <a:pPr marL="342900" indent="-342900">
              <a:buFont typeface="Arial" panose="020B0604020202020204" pitchFamily="34" charset="0"/>
              <a:buChar char="•"/>
            </a:pPr>
            <a:r>
              <a:rPr lang="da-DK" sz="2400" dirty="0"/>
              <a:t>Som tilsynssygeplejeske og koordinator fra 2021 - nu</a:t>
            </a:r>
          </a:p>
        </p:txBody>
      </p:sp>
    </p:spTree>
    <p:extLst>
      <p:ext uri="{BB962C8B-B14F-4D97-AF65-F5344CB8AC3E}">
        <p14:creationId xmlns:p14="http://schemas.microsoft.com/office/powerpoint/2010/main" val="1368176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3541" y="269917"/>
            <a:ext cx="10515600" cy="1325563"/>
          </a:xfrm>
        </p:spPr>
        <p:txBody>
          <a:bodyPr/>
          <a:lstStyle/>
          <a:p>
            <a:r>
              <a:rPr lang="da-DK" altLang="en-US" dirty="0">
                <a:ea typeface="ＭＳ Ｐゴシック" panose="020B0600070205080204" pitchFamily="34" charset="-128"/>
              </a:rPr>
              <a:t>Specialiseret palliativ indsats på OUH</a:t>
            </a:r>
            <a:endParaRPr lang="da-DK" dirty="0"/>
          </a:p>
        </p:txBody>
      </p:sp>
      <p:sp>
        <p:nvSpPr>
          <p:cNvPr id="7" name="Tekstfelt 6"/>
          <p:cNvSpPr txBox="1"/>
          <p:nvPr/>
        </p:nvSpPr>
        <p:spPr>
          <a:xfrm>
            <a:off x="870423" y="4638498"/>
            <a:ext cx="2804229" cy="1545038"/>
          </a:xfrm>
          <a:prstGeom prst="rect">
            <a:avLst/>
          </a:prstGeom>
          <a:solidFill>
            <a:schemeClr val="bg1">
              <a:lumMod val="85000"/>
            </a:schemeClr>
          </a:solidFill>
          <a:ln>
            <a:solidFill>
              <a:schemeClr val="tx1"/>
            </a:solidFill>
          </a:ln>
        </p:spPr>
        <p:txBody>
          <a:bodyPr wrap="none" rtlCol="0">
            <a:spAutoFit/>
          </a:bodyPr>
          <a:lstStyle/>
          <a:p>
            <a:pPr lvl="0" algn="ctr" defTabSz="533400">
              <a:lnSpc>
                <a:spcPct val="90000"/>
              </a:lnSpc>
              <a:spcBef>
                <a:spcPct val="0"/>
              </a:spcBef>
              <a:spcAft>
                <a:spcPct val="35000"/>
              </a:spcAft>
            </a:pPr>
            <a:r>
              <a:rPr lang="da-DK" sz="1600" u="sng" dirty="0">
                <a:solidFill>
                  <a:srgbClr val="000000"/>
                </a:solidFill>
              </a:rPr>
              <a:t>Palliativt Sengeafsnit RP (2014)</a:t>
            </a:r>
            <a:r>
              <a:rPr lang="da-DK" sz="1600" dirty="0">
                <a:solidFill>
                  <a:srgbClr val="000000"/>
                </a:solidFill>
              </a:rPr>
              <a:t> </a:t>
            </a:r>
          </a:p>
          <a:p>
            <a:pPr algn="ctr" defTabSz="533400">
              <a:lnSpc>
                <a:spcPct val="90000"/>
              </a:lnSpc>
              <a:spcBef>
                <a:spcPct val="0"/>
              </a:spcBef>
              <a:spcAft>
                <a:spcPct val="35000"/>
              </a:spcAft>
            </a:pPr>
            <a:r>
              <a:rPr lang="da-DK" sz="1600" dirty="0">
                <a:solidFill>
                  <a:srgbClr val="000000"/>
                </a:solidFill>
              </a:rPr>
              <a:t>Tværfaglig sammensætning </a:t>
            </a:r>
          </a:p>
          <a:p>
            <a:pPr lvl="0" algn="ctr" defTabSz="533400">
              <a:lnSpc>
                <a:spcPct val="90000"/>
              </a:lnSpc>
              <a:spcBef>
                <a:spcPct val="0"/>
              </a:spcBef>
              <a:spcAft>
                <a:spcPct val="35000"/>
              </a:spcAft>
            </a:pPr>
            <a:r>
              <a:rPr lang="da-DK" sz="1600" dirty="0">
                <a:solidFill>
                  <a:srgbClr val="000000"/>
                </a:solidFill>
              </a:rPr>
              <a:t>11 senge</a:t>
            </a:r>
          </a:p>
          <a:p>
            <a:pPr lvl="0" algn="ctr" defTabSz="533400">
              <a:lnSpc>
                <a:spcPct val="90000"/>
              </a:lnSpc>
              <a:spcBef>
                <a:spcPct val="0"/>
              </a:spcBef>
              <a:spcAft>
                <a:spcPct val="35000"/>
              </a:spcAft>
            </a:pPr>
            <a:r>
              <a:rPr lang="da-DK" sz="1600" dirty="0">
                <a:solidFill>
                  <a:srgbClr val="000000"/>
                </a:solidFill>
              </a:rPr>
              <a:t>(1 enestue, 5 tosengsstuer)</a:t>
            </a:r>
          </a:p>
          <a:p>
            <a:pPr lvl="0" algn="ctr" defTabSz="533400">
              <a:lnSpc>
                <a:spcPct val="90000"/>
              </a:lnSpc>
              <a:spcBef>
                <a:spcPct val="0"/>
              </a:spcBef>
              <a:spcAft>
                <a:spcPct val="35000"/>
              </a:spcAft>
            </a:pPr>
            <a:r>
              <a:rPr lang="da-DK" sz="1600" dirty="0">
                <a:solidFill>
                  <a:srgbClr val="FF0000"/>
                </a:solidFill>
              </a:rPr>
              <a:t>1-1752 (døgndækkende)</a:t>
            </a:r>
            <a:endParaRPr lang="da-DK" sz="1600" dirty="0"/>
          </a:p>
        </p:txBody>
      </p:sp>
      <p:sp>
        <p:nvSpPr>
          <p:cNvPr id="13" name="Tekstfelt 12"/>
          <p:cNvSpPr txBox="1"/>
          <p:nvPr/>
        </p:nvSpPr>
        <p:spPr>
          <a:xfrm>
            <a:off x="3961634" y="4031037"/>
            <a:ext cx="2848024" cy="2160591"/>
          </a:xfrm>
          <a:prstGeom prst="rect">
            <a:avLst/>
          </a:prstGeom>
          <a:solidFill>
            <a:schemeClr val="bg1">
              <a:lumMod val="85000"/>
            </a:schemeClr>
          </a:solidFill>
          <a:ln>
            <a:solidFill>
              <a:schemeClr val="tx1"/>
            </a:solidFill>
          </a:ln>
        </p:spPr>
        <p:txBody>
          <a:bodyPr wrap="none" rtlCol="0">
            <a:spAutoFit/>
          </a:bodyPr>
          <a:lstStyle/>
          <a:p>
            <a:pPr lvl="0" algn="ctr" defTabSz="533400">
              <a:lnSpc>
                <a:spcPct val="90000"/>
              </a:lnSpc>
              <a:spcBef>
                <a:spcPct val="0"/>
              </a:spcBef>
              <a:spcAft>
                <a:spcPct val="35000"/>
              </a:spcAft>
            </a:pPr>
            <a:r>
              <a:rPr lang="da-DK" sz="1600" u="sng" dirty="0">
                <a:solidFill>
                  <a:srgbClr val="000000"/>
                </a:solidFill>
              </a:rPr>
              <a:t>Palliativt Team Fyn (2003)</a:t>
            </a:r>
          </a:p>
          <a:p>
            <a:pPr lvl="0" algn="ctr" defTabSz="533400">
              <a:lnSpc>
                <a:spcPct val="90000"/>
              </a:lnSpc>
              <a:spcBef>
                <a:spcPct val="0"/>
              </a:spcBef>
              <a:spcAft>
                <a:spcPct val="35000"/>
              </a:spcAft>
            </a:pPr>
            <a:r>
              <a:rPr lang="da-DK" sz="1600" dirty="0">
                <a:solidFill>
                  <a:srgbClr val="000000"/>
                </a:solidFill>
              </a:rPr>
              <a:t>Tværfaglig sammensætning </a:t>
            </a:r>
          </a:p>
          <a:p>
            <a:pPr lvl="0" algn="ctr" defTabSz="533400">
              <a:lnSpc>
                <a:spcPct val="90000"/>
              </a:lnSpc>
              <a:spcBef>
                <a:spcPct val="0"/>
              </a:spcBef>
              <a:spcAft>
                <a:spcPct val="35000"/>
              </a:spcAft>
            </a:pPr>
            <a:r>
              <a:rPr lang="da-DK" sz="1600" dirty="0">
                <a:solidFill>
                  <a:srgbClr val="000000"/>
                </a:solidFill>
              </a:rPr>
              <a:t>Patienter i eget hjem </a:t>
            </a:r>
          </a:p>
          <a:p>
            <a:pPr lvl="0" algn="ctr" defTabSz="533400">
              <a:lnSpc>
                <a:spcPct val="90000"/>
              </a:lnSpc>
              <a:spcBef>
                <a:spcPct val="0"/>
              </a:spcBef>
              <a:spcAft>
                <a:spcPct val="35000"/>
              </a:spcAft>
            </a:pPr>
            <a:r>
              <a:rPr lang="da-DK" sz="1600" dirty="0">
                <a:solidFill>
                  <a:srgbClr val="000000"/>
                </a:solidFill>
              </a:rPr>
              <a:t>Samarbejde med primærsektor</a:t>
            </a:r>
          </a:p>
          <a:p>
            <a:pPr lvl="0" algn="ctr" defTabSz="533400">
              <a:lnSpc>
                <a:spcPct val="90000"/>
              </a:lnSpc>
              <a:spcBef>
                <a:spcPct val="0"/>
              </a:spcBef>
              <a:spcAft>
                <a:spcPct val="35000"/>
              </a:spcAft>
            </a:pPr>
            <a:r>
              <a:rPr lang="da-DK" sz="1600" dirty="0">
                <a:solidFill>
                  <a:srgbClr val="000000"/>
                </a:solidFill>
              </a:rPr>
              <a:t>Ca. 600 nye patientforløb/år</a:t>
            </a:r>
          </a:p>
          <a:p>
            <a:pPr lvl="0" algn="ctr" defTabSz="533400">
              <a:lnSpc>
                <a:spcPct val="90000"/>
              </a:lnSpc>
              <a:spcBef>
                <a:spcPct val="0"/>
              </a:spcBef>
              <a:spcAft>
                <a:spcPct val="35000"/>
              </a:spcAft>
            </a:pPr>
            <a:r>
              <a:rPr lang="da-DK" sz="1600" dirty="0">
                <a:solidFill>
                  <a:srgbClr val="000000"/>
                </a:solidFill>
              </a:rPr>
              <a:t>Ca. 86 % med kræft</a:t>
            </a:r>
          </a:p>
          <a:p>
            <a:pPr lvl="0" algn="ctr" defTabSz="533400">
              <a:lnSpc>
                <a:spcPct val="90000"/>
              </a:lnSpc>
              <a:spcBef>
                <a:spcPct val="0"/>
              </a:spcBef>
              <a:spcAft>
                <a:spcPct val="35000"/>
              </a:spcAft>
            </a:pPr>
            <a:r>
              <a:rPr lang="da-DK" sz="1600" dirty="0">
                <a:solidFill>
                  <a:srgbClr val="FF0000"/>
                </a:solidFill>
              </a:rPr>
              <a:t>1-3951 (8-15)</a:t>
            </a:r>
            <a:endParaRPr lang="da-DK" sz="1600" dirty="0"/>
          </a:p>
        </p:txBody>
      </p:sp>
      <p:sp>
        <p:nvSpPr>
          <p:cNvPr id="14" name="Tekstfelt 13"/>
          <p:cNvSpPr txBox="1"/>
          <p:nvPr/>
        </p:nvSpPr>
        <p:spPr>
          <a:xfrm>
            <a:off x="7050181" y="4301767"/>
            <a:ext cx="2114553" cy="1569660"/>
          </a:xfrm>
          <a:prstGeom prst="rect">
            <a:avLst/>
          </a:prstGeom>
          <a:solidFill>
            <a:schemeClr val="tx2">
              <a:lumMod val="20000"/>
              <a:lumOff val="80000"/>
            </a:schemeClr>
          </a:solidFill>
          <a:ln>
            <a:solidFill>
              <a:schemeClr val="tx1"/>
            </a:solidFill>
          </a:ln>
        </p:spPr>
        <p:txBody>
          <a:bodyPr wrap="none" rtlCol="0">
            <a:spAutoFit/>
          </a:bodyPr>
          <a:lstStyle/>
          <a:p>
            <a:pPr lvl="0" algn="ctr" defTabSz="533400">
              <a:lnSpc>
                <a:spcPct val="90000"/>
              </a:lnSpc>
              <a:spcBef>
                <a:spcPct val="0"/>
              </a:spcBef>
              <a:spcAft>
                <a:spcPct val="35000"/>
              </a:spcAft>
            </a:pPr>
            <a:r>
              <a:rPr lang="da-DK" sz="1600" u="sng" dirty="0">
                <a:solidFill>
                  <a:srgbClr val="000000"/>
                </a:solidFill>
              </a:rPr>
              <a:t>Tilsynsfunktion (2021)</a:t>
            </a:r>
          </a:p>
          <a:p>
            <a:pPr lvl="0" algn="ctr" defTabSz="533400">
              <a:lnSpc>
                <a:spcPct val="90000"/>
              </a:lnSpc>
              <a:spcBef>
                <a:spcPct val="0"/>
              </a:spcBef>
              <a:spcAft>
                <a:spcPct val="35000"/>
              </a:spcAft>
            </a:pPr>
            <a:r>
              <a:rPr lang="da-DK" sz="1600" dirty="0">
                <a:solidFill>
                  <a:srgbClr val="000000"/>
                </a:solidFill>
              </a:rPr>
              <a:t>Sygeplejerske og læge</a:t>
            </a:r>
          </a:p>
          <a:p>
            <a:pPr lvl="0" algn="ctr" defTabSz="533400">
              <a:lnSpc>
                <a:spcPct val="90000"/>
              </a:lnSpc>
              <a:spcBef>
                <a:spcPct val="0"/>
              </a:spcBef>
              <a:spcAft>
                <a:spcPct val="35000"/>
              </a:spcAft>
            </a:pPr>
            <a:r>
              <a:rPr lang="da-DK" sz="1600" dirty="0">
                <a:solidFill>
                  <a:srgbClr val="000000"/>
                </a:solidFill>
              </a:rPr>
              <a:t>Alle hverdage</a:t>
            </a:r>
          </a:p>
          <a:p>
            <a:pPr lvl="0" algn="ctr" defTabSz="533400">
              <a:lnSpc>
                <a:spcPct val="90000"/>
              </a:lnSpc>
              <a:spcBef>
                <a:spcPct val="0"/>
              </a:spcBef>
              <a:spcAft>
                <a:spcPct val="35000"/>
              </a:spcAft>
            </a:pPr>
            <a:r>
              <a:rPr lang="da-DK" sz="1600" dirty="0">
                <a:solidFill>
                  <a:srgbClr val="000000"/>
                </a:solidFill>
              </a:rPr>
              <a:t>Struktureret og ad hoc</a:t>
            </a:r>
          </a:p>
          <a:p>
            <a:pPr lvl="0" algn="ctr"/>
            <a:r>
              <a:rPr lang="da-DK" sz="1600" dirty="0">
                <a:solidFill>
                  <a:srgbClr val="FF0000"/>
                </a:solidFill>
              </a:rPr>
              <a:t>24342307 (8-15)</a:t>
            </a:r>
          </a:p>
        </p:txBody>
      </p:sp>
      <p:sp>
        <p:nvSpPr>
          <p:cNvPr id="15" name="Tekstfelt 14"/>
          <p:cNvSpPr txBox="1"/>
          <p:nvPr/>
        </p:nvSpPr>
        <p:spPr>
          <a:xfrm>
            <a:off x="9332722" y="4323315"/>
            <a:ext cx="2103974" cy="1237262"/>
          </a:xfrm>
          <a:prstGeom prst="rect">
            <a:avLst/>
          </a:prstGeom>
          <a:solidFill>
            <a:schemeClr val="bg1">
              <a:lumMod val="85000"/>
            </a:schemeClr>
          </a:solidFill>
          <a:ln>
            <a:solidFill>
              <a:schemeClr val="tx1"/>
            </a:solidFill>
          </a:ln>
        </p:spPr>
        <p:txBody>
          <a:bodyPr wrap="none" rtlCol="0">
            <a:spAutoFit/>
          </a:bodyPr>
          <a:lstStyle/>
          <a:p>
            <a:pPr lvl="0" algn="ctr" defTabSz="533400">
              <a:lnSpc>
                <a:spcPct val="90000"/>
              </a:lnSpc>
              <a:spcBef>
                <a:spcPct val="0"/>
              </a:spcBef>
              <a:spcAft>
                <a:spcPct val="35000"/>
              </a:spcAft>
            </a:pPr>
            <a:r>
              <a:rPr lang="da-DK" sz="1600" u="sng" dirty="0">
                <a:solidFill>
                  <a:srgbClr val="000000"/>
                </a:solidFill>
              </a:rPr>
              <a:t>Palliativt onkologisk</a:t>
            </a:r>
          </a:p>
          <a:p>
            <a:pPr lvl="0" algn="ctr" defTabSz="533400">
              <a:lnSpc>
                <a:spcPct val="90000"/>
              </a:lnSpc>
              <a:spcBef>
                <a:spcPct val="0"/>
              </a:spcBef>
              <a:spcAft>
                <a:spcPct val="35000"/>
              </a:spcAft>
            </a:pPr>
            <a:r>
              <a:rPr lang="da-DK" sz="1600" u="sng" dirty="0">
                <a:solidFill>
                  <a:srgbClr val="000000"/>
                </a:solidFill>
              </a:rPr>
              <a:t>ambulatorium (2021)</a:t>
            </a:r>
          </a:p>
          <a:p>
            <a:pPr lvl="0" algn="ctr" defTabSz="533400">
              <a:lnSpc>
                <a:spcPct val="90000"/>
              </a:lnSpc>
              <a:spcBef>
                <a:spcPct val="0"/>
              </a:spcBef>
              <a:spcAft>
                <a:spcPct val="35000"/>
              </a:spcAft>
            </a:pPr>
            <a:r>
              <a:rPr lang="da-DK" sz="1600" dirty="0">
                <a:solidFill>
                  <a:srgbClr val="000000"/>
                </a:solidFill>
              </a:rPr>
              <a:t> Sygeplejerske og læge </a:t>
            </a:r>
          </a:p>
          <a:p>
            <a:pPr lvl="0" algn="ctr" defTabSz="533400">
              <a:lnSpc>
                <a:spcPct val="90000"/>
              </a:lnSpc>
              <a:spcBef>
                <a:spcPct val="0"/>
              </a:spcBef>
              <a:spcAft>
                <a:spcPct val="35000"/>
              </a:spcAft>
            </a:pPr>
            <a:r>
              <a:rPr lang="da-DK" sz="1600" dirty="0">
                <a:solidFill>
                  <a:srgbClr val="000000"/>
                </a:solidFill>
              </a:rPr>
              <a:t>2 dage ugentligt</a:t>
            </a:r>
          </a:p>
        </p:txBody>
      </p:sp>
      <p:sp>
        <p:nvSpPr>
          <p:cNvPr id="9" name="Rektangel 8"/>
          <p:cNvSpPr/>
          <p:nvPr/>
        </p:nvSpPr>
        <p:spPr>
          <a:xfrm>
            <a:off x="3768877" y="1826928"/>
            <a:ext cx="3432498" cy="673902"/>
          </a:xfrm>
          <a:prstGeom prst="rect">
            <a:avLst/>
          </a:prstGeom>
          <a:solidFill>
            <a:schemeClr val="bg2"/>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lvl="0" algn="ctr" defTabSz="800100">
              <a:lnSpc>
                <a:spcPct val="90000"/>
              </a:lnSpc>
              <a:spcBef>
                <a:spcPct val="0"/>
              </a:spcBef>
              <a:spcAft>
                <a:spcPct val="35000"/>
              </a:spcAft>
            </a:pPr>
            <a:r>
              <a:rPr lang="da-DK" sz="1600" dirty="0">
                <a:solidFill>
                  <a:srgbClr val="000000"/>
                </a:solidFill>
              </a:rPr>
              <a:t>Palliativ Enhed</a:t>
            </a:r>
          </a:p>
          <a:p>
            <a:pPr lvl="0" algn="ctr" defTabSz="800100">
              <a:lnSpc>
                <a:spcPct val="90000"/>
              </a:lnSpc>
              <a:spcBef>
                <a:spcPct val="0"/>
              </a:spcBef>
              <a:spcAft>
                <a:spcPct val="35000"/>
              </a:spcAft>
            </a:pPr>
            <a:r>
              <a:rPr lang="da-DK" sz="1600" dirty="0">
                <a:solidFill>
                  <a:srgbClr val="000000"/>
                </a:solidFill>
              </a:rPr>
              <a:t>(Onkologisk Afdeling R OUH)</a:t>
            </a:r>
            <a:endParaRPr lang="da-DK" sz="1600" dirty="0"/>
          </a:p>
        </p:txBody>
      </p:sp>
      <p:sp>
        <p:nvSpPr>
          <p:cNvPr id="11" name="Rektangel 10"/>
          <p:cNvSpPr/>
          <p:nvPr/>
        </p:nvSpPr>
        <p:spPr>
          <a:xfrm>
            <a:off x="2489811" y="2677101"/>
            <a:ext cx="1979366" cy="396606"/>
          </a:xfrm>
          <a:prstGeom prst="rect">
            <a:avLst/>
          </a:prstGeom>
          <a:solidFill>
            <a:schemeClr val="bg2"/>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lvl="0" algn="ctr" defTabSz="800100">
              <a:lnSpc>
                <a:spcPct val="90000"/>
              </a:lnSpc>
              <a:spcBef>
                <a:spcPct val="0"/>
              </a:spcBef>
              <a:spcAft>
                <a:spcPct val="35000"/>
              </a:spcAft>
            </a:pPr>
            <a:r>
              <a:rPr lang="da-DK" sz="1600" dirty="0" err="1">
                <a:solidFill>
                  <a:srgbClr val="000000"/>
                </a:solidFill>
              </a:rPr>
              <a:t>Advisory</a:t>
            </a:r>
            <a:r>
              <a:rPr lang="da-DK" sz="1600" dirty="0">
                <a:solidFill>
                  <a:srgbClr val="000000"/>
                </a:solidFill>
              </a:rPr>
              <a:t> </a:t>
            </a:r>
            <a:r>
              <a:rPr lang="da-DK" sz="1600" dirty="0" err="1">
                <a:solidFill>
                  <a:srgbClr val="000000"/>
                </a:solidFill>
              </a:rPr>
              <a:t>board</a:t>
            </a:r>
            <a:endParaRPr lang="da-DK" sz="1600" dirty="0"/>
          </a:p>
        </p:txBody>
      </p:sp>
      <p:sp>
        <p:nvSpPr>
          <p:cNvPr id="16" name="Rektangel 15"/>
          <p:cNvSpPr/>
          <p:nvPr/>
        </p:nvSpPr>
        <p:spPr>
          <a:xfrm>
            <a:off x="2498995" y="3281188"/>
            <a:ext cx="1970182" cy="387427"/>
          </a:xfrm>
          <a:prstGeom prst="rect">
            <a:avLst/>
          </a:prstGeom>
          <a:solidFill>
            <a:schemeClr val="bg2"/>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lvl="0" algn="ctr" defTabSz="800100">
              <a:lnSpc>
                <a:spcPct val="90000"/>
              </a:lnSpc>
              <a:spcBef>
                <a:spcPct val="0"/>
              </a:spcBef>
              <a:spcAft>
                <a:spcPct val="35000"/>
              </a:spcAft>
            </a:pPr>
            <a:r>
              <a:rPr lang="da-DK" sz="1600" dirty="0">
                <a:solidFill>
                  <a:srgbClr val="000000"/>
                </a:solidFill>
              </a:rPr>
              <a:t>Forskningsgruppe</a:t>
            </a:r>
            <a:endParaRPr lang="da-DK" sz="1600" dirty="0"/>
          </a:p>
        </p:txBody>
      </p:sp>
      <p:sp>
        <p:nvSpPr>
          <p:cNvPr id="18" name="Rektangel 17"/>
          <p:cNvSpPr/>
          <p:nvPr/>
        </p:nvSpPr>
        <p:spPr>
          <a:xfrm>
            <a:off x="7036118" y="2882748"/>
            <a:ext cx="3683293" cy="574712"/>
          </a:xfrm>
          <a:prstGeom prst="rect">
            <a:avLst/>
          </a:prstGeom>
          <a:solidFill>
            <a:schemeClr val="bg2"/>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lvl="0" algn="ctr"/>
            <a:r>
              <a:rPr lang="da-DK" sz="1600" dirty="0">
                <a:solidFill>
                  <a:schemeClr val="tx1"/>
                </a:solidFill>
              </a:rPr>
              <a:t>Regional beredskabsvagt (2014)</a:t>
            </a:r>
          </a:p>
          <a:p>
            <a:pPr lvl="0" algn="ctr"/>
            <a:r>
              <a:rPr lang="da-DK" sz="1600" dirty="0">
                <a:solidFill>
                  <a:srgbClr val="FF0000"/>
                </a:solidFill>
              </a:rPr>
              <a:t>21171716 (døgndækkende læge-til-læge)</a:t>
            </a:r>
            <a:endParaRPr lang="da-DK" sz="1600" dirty="0"/>
          </a:p>
        </p:txBody>
      </p:sp>
      <p:cxnSp>
        <p:nvCxnSpPr>
          <p:cNvPr id="5" name="Lige forbindelse 4"/>
          <p:cNvCxnSpPr>
            <a:stCxn id="9" idx="2"/>
          </p:cNvCxnSpPr>
          <p:nvPr/>
        </p:nvCxnSpPr>
        <p:spPr>
          <a:xfrm>
            <a:off x="5485126" y="2500830"/>
            <a:ext cx="23308" cy="153020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Lige forbindelse 19"/>
          <p:cNvCxnSpPr/>
          <p:nvPr/>
        </p:nvCxnSpPr>
        <p:spPr>
          <a:xfrm flipV="1">
            <a:off x="2272536" y="3800819"/>
            <a:ext cx="0" cy="8376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Lige forbindelse 21"/>
          <p:cNvCxnSpPr/>
          <p:nvPr/>
        </p:nvCxnSpPr>
        <p:spPr>
          <a:xfrm>
            <a:off x="5485126" y="3789802"/>
            <a:ext cx="48995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Lige forbindelse 23"/>
          <p:cNvCxnSpPr/>
          <p:nvPr/>
        </p:nvCxnSpPr>
        <p:spPr>
          <a:xfrm flipV="1">
            <a:off x="10384709" y="3800819"/>
            <a:ext cx="0" cy="5009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Lige forbindelse 25"/>
          <p:cNvCxnSpPr>
            <a:stCxn id="14" idx="0"/>
          </p:cNvCxnSpPr>
          <p:nvPr/>
        </p:nvCxnSpPr>
        <p:spPr>
          <a:xfrm flipV="1">
            <a:off x="8107458" y="3800819"/>
            <a:ext cx="1" cy="5009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Lige forbindelse 27"/>
          <p:cNvCxnSpPr/>
          <p:nvPr/>
        </p:nvCxnSpPr>
        <p:spPr>
          <a:xfrm flipH="1">
            <a:off x="2272536" y="3789802"/>
            <a:ext cx="323589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0292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p:cNvSpPr>
            <a:spLocks noGrp="1"/>
          </p:cNvSpPr>
          <p:nvPr>
            <p:ph type="title"/>
          </p:nvPr>
        </p:nvSpPr>
        <p:spPr/>
        <p:txBody>
          <a:bodyPr/>
          <a:lstStyle/>
          <a:p>
            <a:pPr eaLnBrk="1" hangingPunct="1"/>
            <a:r>
              <a:rPr lang="da-DK" altLang="en-US" sz="2800" dirty="0">
                <a:ea typeface="ＭＳ Ｐゴシック" panose="020B0600070205080204" pitchFamily="34" charset="-128"/>
              </a:rPr>
              <a:t>Udsprunget af …</a:t>
            </a:r>
            <a:br>
              <a:rPr lang="da-DK" altLang="en-US" dirty="0">
                <a:ea typeface="ＭＳ Ｐゴシック" panose="020B0600070205080204" pitchFamily="34" charset="-128"/>
              </a:rPr>
            </a:br>
            <a:r>
              <a:rPr lang="da-DK" altLang="en-US" dirty="0">
                <a:ea typeface="ＭＳ Ｐゴシック" panose="020B0600070205080204" pitchFamily="34" charset="-128"/>
              </a:rPr>
              <a:t>Strategi for palliativ indsats på OUH 2019 -22</a:t>
            </a:r>
            <a:endParaRPr lang="en-GB" altLang="en-US" dirty="0">
              <a:ea typeface="ＭＳ Ｐゴシック" panose="020B0600070205080204" pitchFamily="34" charset="-128"/>
            </a:endParaRPr>
          </a:p>
        </p:txBody>
      </p:sp>
      <p:pic>
        <p:nvPicPr>
          <p:cNvPr id="38915" name="Picture 6"/>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200150" y="1690688"/>
            <a:ext cx="3455988" cy="3609975"/>
          </a:xfrm>
          <a:noFill/>
          <a:ln w="19050">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
        <p:nvSpPr>
          <p:cNvPr id="2" name="Pladsholder til indhold 1"/>
          <p:cNvSpPr>
            <a:spLocks noGrp="1"/>
          </p:cNvSpPr>
          <p:nvPr>
            <p:ph sz="half" idx="2"/>
          </p:nvPr>
        </p:nvSpPr>
        <p:spPr>
          <a:xfrm>
            <a:off x="5303838" y="1825625"/>
            <a:ext cx="5905500" cy="3548063"/>
          </a:xfrm>
        </p:spPr>
        <p:txBody>
          <a:bodyPr>
            <a:normAutofit lnSpcReduction="10000"/>
          </a:bodyPr>
          <a:lstStyle/>
          <a:p>
            <a:pPr eaLnBrk="1" hangingPunct="1"/>
            <a:r>
              <a:rPr lang="da-DK" altLang="en-US" sz="2400" b="1" dirty="0">
                <a:ea typeface="ＭＳ Ｐゴシック" panose="020B0600070205080204" pitchFamily="34" charset="-128"/>
              </a:rPr>
              <a:t>Patienter med livstruende sygdom</a:t>
            </a:r>
            <a:r>
              <a:rPr lang="da-DK" altLang="en-US" sz="2400" dirty="0">
                <a:ea typeface="ＭＳ Ｐゴシック" panose="020B0600070205080204" pitchFamily="34" charset="-128"/>
              </a:rPr>
              <a:t>, og deres pårørende, modtager palliativ indsats af høj kvalitet </a:t>
            </a:r>
            <a:r>
              <a:rPr lang="da-DK" altLang="en-US" sz="2400" b="1" dirty="0">
                <a:ea typeface="ＭＳ Ｐゴシック" panose="020B0600070205080204" pitchFamily="34" charset="-128"/>
              </a:rPr>
              <a:t>uanset diagnose</a:t>
            </a:r>
          </a:p>
          <a:p>
            <a:pPr marL="0" indent="0" eaLnBrk="1" hangingPunct="1">
              <a:buNone/>
            </a:pPr>
            <a:endParaRPr lang="en-GB" altLang="en-US" sz="2400" dirty="0">
              <a:ea typeface="ＭＳ Ｐゴシック" panose="020B0600070205080204" pitchFamily="34" charset="-128"/>
            </a:endParaRPr>
          </a:p>
          <a:p>
            <a:pPr eaLnBrk="1" hangingPunct="1"/>
            <a:r>
              <a:rPr lang="da-DK" altLang="en-US" sz="2400" dirty="0">
                <a:ea typeface="ＭＳ Ｐゴシック" panose="020B0600070205080204" pitchFamily="34" charset="-128"/>
              </a:rPr>
              <a:t>Den palliative indsats iværksættes rettidigt i forløbet</a:t>
            </a:r>
          </a:p>
          <a:p>
            <a:pPr marL="0" indent="0" eaLnBrk="1" hangingPunct="1">
              <a:buNone/>
            </a:pPr>
            <a:endParaRPr lang="en-GB" altLang="en-US" sz="2400" dirty="0">
              <a:ea typeface="ＭＳ Ｐゴシック" panose="020B0600070205080204" pitchFamily="34" charset="-128"/>
            </a:endParaRPr>
          </a:p>
          <a:p>
            <a:pPr eaLnBrk="1" hangingPunct="1"/>
            <a:r>
              <a:rPr lang="da-DK" altLang="en-US" sz="2400" dirty="0">
                <a:ea typeface="ＭＳ Ｐゴシック" panose="020B0600070205080204" pitchFamily="34" charset="-128"/>
              </a:rPr>
              <a:t>Patienter med livstruende sygdom har mulighed for at dø, hvor de ønsker det</a:t>
            </a:r>
            <a:endParaRPr lang="en-GB" altLang="en-US" sz="2400" dirty="0">
              <a:ea typeface="ＭＳ Ｐゴシック" panose="020B0600070205080204" pitchFamily="34" charset="-128"/>
            </a:endParaRPr>
          </a:p>
        </p:txBody>
      </p:sp>
      <p:sp>
        <p:nvSpPr>
          <p:cNvPr id="38917" name="Pladsholder til diasnummer 3"/>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1363" indent="-284163">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1413" indent="-227013">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598613" indent="-227013">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5813" indent="-227013">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3013" indent="-2270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0213" indent="-2270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7413" indent="-2270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4613" indent="-2270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D4B919BB-C10B-4391-B2FE-EF28B965D8ED}" type="slidenum">
              <a:rPr lang="da-DK" altLang="da-DK" sz="1200" smtClean="0">
                <a:solidFill>
                  <a:schemeClr val="bg1"/>
                </a:solidFill>
                <a:ea typeface="ＭＳ Ｐゴシック" panose="020B0600070205080204" pitchFamily="34" charset="-128"/>
              </a:rPr>
              <a:pPr>
                <a:lnSpc>
                  <a:spcPct val="100000"/>
                </a:lnSpc>
                <a:spcBef>
                  <a:spcPct val="0"/>
                </a:spcBef>
                <a:buFontTx/>
                <a:buNone/>
              </a:pPr>
              <a:t>5</a:t>
            </a:fld>
            <a:endParaRPr lang="da-DK" altLang="da-DK" sz="1200">
              <a:solidFill>
                <a:schemeClr val="bg1"/>
              </a:solidFill>
              <a:ea typeface="ＭＳ Ｐゴシック" panose="020B0600070205080204" pitchFamily="34" charset="-128"/>
            </a:endParaRPr>
          </a:p>
        </p:txBody>
      </p:sp>
    </p:spTree>
    <p:extLst>
      <p:ext uri="{BB962C8B-B14F-4D97-AF65-F5344CB8AC3E}">
        <p14:creationId xmlns:p14="http://schemas.microsoft.com/office/powerpoint/2010/main" val="4035277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dirty="0"/>
              <a:t>Den organisatoriske del</a:t>
            </a:r>
          </a:p>
        </p:txBody>
      </p:sp>
      <p:sp>
        <p:nvSpPr>
          <p:cNvPr id="6" name="Pladsholder til tekst 5"/>
          <p:cNvSpPr>
            <a:spLocks noGrp="1"/>
          </p:cNvSpPr>
          <p:nvPr>
            <p:ph type="body" idx="1"/>
          </p:nvPr>
        </p:nvSpPr>
        <p:spPr/>
        <p:txBody>
          <a:bodyPr>
            <a:normAutofit/>
          </a:bodyPr>
          <a:lstStyle/>
          <a:p>
            <a:r>
              <a:rPr lang="da-DK" sz="2800" dirty="0">
                <a:solidFill>
                  <a:srgbClr val="002060"/>
                </a:solidFill>
              </a:rPr>
              <a:t>Hvad er værd at vide, når man arbejder hen over hækken?</a:t>
            </a:r>
          </a:p>
        </p:txBody>
      </p:sp>
    </p:spTree>
    <p:extLst>
      <p:ext uri="{BB962C8B-B14F-4D97-AF65-F5344CB8AC3E}">
        <p14:creationId xmlns:p14="http://schemas.microsoft.com/office/powerpoint/2010/main" val="3930985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839788" y="305165"/>
            <a:ext cx="10515600" cy="1325563"/>
          </a:xfrm>
        </p:spPr>
        <p:txBody>
          <a:bodyPr/>
          <a:lstStyle/>
          <a:p>
            <a:r>
              <a:rPr lang="da-DK" dirty="0"/>
              <a:t>Organisering i projektperioden 2019-2020</a:t>
            </a:r>
          </a:p>
        </p:txBody>
      </p:sp>
      <p:sp>
        <p:nvSpPr>
          <p:cNvPr id="3" name="Pladsholder til indhold 2"/>
          <p:cNvSpPr>
            <a:spLocks noGrp="1"/>
          </p:cNvSpPr>
          <p:nvPr>
            <p:ph sz="half" idx="2"/>
          </p:nvPr>
        </p:nvSpPr>
        <p:spPr>
          <a:xfrm>
            <a:off x="471056" y="2123523"/>
            <a:ext cx="5526520" cy="2614732"/>
          </a:xfrm>
        </p:spPr>
        <p:txBody>
          <a:bodyPr>
            <a:normAutofit/>
          </a:bodyPr>
          <a:lstStyle/>
          <a:p>
            <a:r>
              <a:rPr lang="da-DK" dirty="0"/>
              <a:t>Styregruppe</a:t>
            </a:r>
          </a:p>
          <a:p>
            <a:r>
              <a:rPr lang="da-DK" dirty="0"/>
              <a:t>Interne tværfaglige kontaktteams</a:t>
            </a:r>
          </a:p>
          <a:p>
            <a:r>
              <a:rPr lang="da-DK" dirty="0"/>
              <a:t>Fælleskontaktteams </a:t>
            </a:r>
          </a:p>
          <a:p>
            <a:r>
              <a:rPr lang="da-DK" dirty="0"/>
              <a:t>Generisk koncept</a:t>
            </a:r>
          </a:p>
          <a:p>
            <a:r>
              <a:rPr lang="da-DK" dirty="0"/>
              <a:t>Struktureret samarbejde</a:t>
            </a:r>
          </a:p>
        </p:txBody>
      </p:sp>
      <p:sp>
        <p:nvSpPr>
          <p:cNvPr id="4" name="Pladsholder til tekst 3"/>
          <p:cNvSpPr>
            <a:spLocks noGrp="1"/>
          </p:cNvSpPr>
          <p:nvPr>
            <p:ph type="body" sz="quarter" idx="3"/>
          </p:nvPr>
        </p:nvSpPr>
        <p:spPr>
          <a:xfrm>
            <a:off x="6234544" y="1690688"/>
            <a:ext cx="3284211" cy="432834"/>
          </a:xfrm>
        </p:spPr>
        <p:txBody>
          <a:bodyPr/>
          <a:lstStyle/>
          <a:p>
            <a:r>
              <a:rPr lang="da-DK" dirty="0"/>
              <a:t>Kontaktteams:</a:t>
            </a:r>
          </a:p>
        </p:txBody>
      </p:sp>
      <p:pic>
        <p:nvPicPr>
          <p:cNvPr id="6" name="Billed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4544" y="2123523"/>
            <a:ext cx="5250873" cy="3917059"/>
          </a:xfrm>
          <a:prstGeom prst="rect">
            <a:avLst/>
          </a:prstGeom>
          <a:noFill/>
        </p:spPr>
      </p:pic>
      <p:sp>
        <p:nvSpPr>
          <p:cNvPr id="2" name="Tekstfelt 1"/>
          <p:cNvSpPr txBox="1"/>
          <p:nvPr/>
        </p:nvSpPr>
        <p:spPr>
          <a:xfrm>
            <a:off x="1076756" y="5183310"/>
            <a:ext cx="5157788" cy="461665"/>
          </a:xfrm>
          <a:prstGeom prst="rect">
            <a:avLst/>
          </a:prstGeom>
          <a:noFill/>
        </p:spPr>
        <p:txBody>
          <a:bodyPr wrap="square" rtlCol="0">
            <a:spAutoFit/>
          </a:bodyPr>
          <a:lstStyle/>
          <a:p>
            <a:r>
              <a:rPr lang="da-DK" sz="2400" b="1" dirty="0">
                <a:solidFill>
                  <a:schemeClr val="tx2">
                    <a:lumMod val="50000"/>
                  </a:schemeClr>
                </a:solidFill>
              </a:rPr>
              <a:t>Men det er svært i virkeligheden..</a:t>
            </a:r>
          </a:p>
        </p:txBody>
      </p:sp>
    </p:spTree>
    <p:extLst>
      <p:ext uri="{BB962C8B-B14F-4D97-AF65-F5344CB8AC3E}">
        <p14:creationId xmlns:p14="http://schemas.microsoft.com/office/powerpoint/2010/main" val="38023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dirty="0"/>
              <a:t>Forståelse for forskellige hospitalskulturer</a:t>
            </a:r>
          </a:p>
        </p:txBody>
      </p:sp>
      <p:sp>
        <p:nvSpPr>
          <p:cNvPr id="6" name="Pladsholder til indhold 5"/>
          <p:cNvSpPr>
            <a:spLocks noGrp="1"/>
          </p:cNvSpPr>
          <p:nvPr>
            <p:ph sz="half" idx="1"/>
          </p:nvPr>
        </p:nvSpPr>
        <p:spPr>
          <a:xfrm>
            <a:off x="376381" y="1690689"/>
            <a:ext cx="7295658" cy="4350347"/>
          </a:xfrm>
        </p:spPr>
        <p:txBody>
          <a:bodyPr>
            <a:normAutofit/>
          </a:bodyPr>
          <a:lstStyle/>
          <a:p>
            <a:r>
              <a:rPr lang="da-DK" dirty="0"/>
              <a:t>Forberedelse er vigtigere end planlægning</a:t>
            </a:r>
          </a:p>
          <a:p>
            <a:pPr marL="0" indent="0">
              <a:buNone/>
            </a:pPr>
            <a:endParaRPr lang="da-DK" dirty="0"/>
          </a:p>
          <a:p>
            <a:r>
              <a:rPr lang="da-DK" dirty="0"/>
              <a:t>Navigere frem for at styre</a:t>
            </a:r>
          </a:p>
          <a:p>
            <a:pPr marL="0" indent="0">
              <a:buNone/>
            </a:pPr>
            <a:endParaRPr lang="da-DK" dirty="0"/>
          </a:p>
          <a:p>
            <a:r>
              <a:rPr lang="da-DK" dirty="0"/>
              <a:t>Konteksten er en bærende faktor</a:t>
            </a:r>
          </a:p>
          <a:p>
            <a:pPr marL="0" indent="0">
              <a:buNone/>
            </a:pPr>
            <a:endParaRPr lang="da-DK" dirty="0"/>
          </a:p>
          <a:p>
            <a:r>
              <a:rPr lang="da-DK" dirty="0"/>
              <a:t>Gå ned af de stier der dukker op.. Vend om hvis det er en blindgyde – og prøv en ny vej</a:t>
            </a:r>
          </a:p>
          <a:p>
            <a:endParaRPr lang="da-DK" dirty="0"/>
          </a:p>
        </p:txBody>
      </p:sp>
      <p:pic>
        <p:nvPicPr>
          <p:cNvPr id="8" name="Pladsholder til indhold 7"/>
          <p:cNvPicPr>
            <a:picLocks noGrp="1" noChangeAspect="1"/>
          </p:cNvPicPr>
          <p:nvPr>
            <p:ph sz="half" idx="2"/>
          </p:nvPr>
        </p:nvPicPr>
        <p:blipFill>
          <a:blip r:embed="rId3"/>
          <a:stretch>
            <a:fillRect/>
          </a:stretch>
        </p:blipFill>
        <p:spPr>
          <a:xfrm>
            <a:off x="8274174" y="1690688"/>
            <a:ext cx="3481070" cy="4351338"/>
          </a:xfrm>
          <a:prstGeom prst="rect">
            <a:avLst/>
          </a:prstGeom>
        </p:spPr>
      </p:pic>
    </p:spTree>
    <p:extLst>
      <p:ext uri="{BB962C8B-B14F-4D97-AF65-F5344CB8AC3E}">
        <p14:creationId xmlns:p14="http://schemas.microsoft.com/office/powerpoint/2010/main" val="2321024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Projektperiodens samarbejdsindsatser </a:t>
            </a:r>
          </a:p>
        </p:txBody>
      </p:sp>
      <p:sp>
        <p:nvSpPr>
          <p:cNvPr id="3" name="Pladsholder til tekst 2"/>
          <p:cNvSpPr>
            <a:spLocks noGrp="1"/>
          </p:cNvSpPr>
          <p:nvPr>
            <p:ph type="body" idx="1"/>
          </p:nvPr>
        </p:nvSpPr>
        <p:spPr>
          <a:xfrm>
            <a:off x="839788" y="1551709"/>
            <a:ext cx="5157787" cy="637309"/>
          </a:xfrm>
        </p:spPr>
        <p:txBody>
          <a:bodyPr>
            <a:normAutofit/>
          </a:bodyPr>
          <a:lstStyle/>
          <a:p>
            <a:r>
              <a:rPr lang="da-DK" dirty="0"/>
              <a:t>Indsatser</a:t>
            </a:r>
          </a:p>
        </p:txBody>
      </p:sp>
      <p:sp>
        <p:nvSpPr>
          <p:cNvPr id="4" name="Pladsholder til indhold 3"/>
          <p:cNvSpPr>
            <a:spLocks noGrp="1"/>
          </p:cNvSpPr>
          <p:nvPr>
            <p:ph sz="half" idx="2"/>
          </p:nvPr>
        </p:nvSpPr>
        <p:spPr/>
        <p:txBody>
          <a:bodyPr>
            <a:normAutofit/>
          </a:bodyPr>
          <a:lstStyle/>
          <a:p>
            <a:r>
              <a:rPr lang="da-DK" dirty="0"/>
              <a:t>Udvekslinger</a:t>
            </a:r>
          </a:p>
          <a:p>
            <a:r>
              <a:rPr lang="da-DK" dirty="0"/>
              <a:t>Undervisning på tværs</a:t>
            </a:r>
          </a:p>
          <a:p>
            <a:r>
              <a:rPr lang="da-DK" dirty="0"/>
              <a:t>Fælles konferencer</a:t>
            </a:r>
          </a:p>
          <a:p>
            <a:r>
              <a:rPr lang="da-DK" dirty="0"/>
              <a:t>Fællesambulatorier (ALS og lungepatienter)</a:t>
            </a:r>
          </a:p>
          <a:p>
            <a:r>
              <a:rPr lang="da-DK" dirty="0"/>
              <a:t>Workshops med flere afdelinger</a:t>
            </a:r>
          </a:p>
          <a:p>
            <a:r>
              <a:rPr lang="da-DK" dirty="0">
                <a:solidFill>
                  <a:srgbClr val="002060"/>
                </a:solidFill>
              </a:rPr>
              <a:t>Palliativ tilsynsfunktion</a:t>
            </a:r>
          </a:p>
          <a:p>
            <a:endParaRPr lang="da-DK" dirty="0"/>
          </a:p>
        </p:txBody>
      </p:sp>
      <p:sp>
        <p:nvSpPr>
          <p:cNvPr id="5" name="Pladsholder til tekst 4"/>
          <p:cNvSpPr>
            <a:spLocks noGrp="1"/>
          </p:cNvSpPr>
          <p:nvPr>
            <p:ph type="body" sz="quarter" idx="3"/>
          </p:nvPr>
        </p:nvSpPr>
        <p:spPr>
          <a:xfrm>
            <a:off x="6165273" y="1551709"/>
            <a:ext cx="5190115" cy="637309"/>
          </a:xfrm>
        </p:spPr>
        <p:txBody>
          <a:bodyPr/>
          <a:lstStyle/>
          <a:p>
            <a:r>
              <a:rPr lang="da-DK" dirty="0"/>
              <a:t>Virkninger</a:t>
            </a:r>
          </a:p>
        </p:txBody>
      </p:sp>
      <p:sp>
        <p:nvSpPr>
          <p:cNvPr id="6" name="Pladsholder til indhold 5"/>
          <p:cNvSpPr>
            <a:spLocks noGrp="1"/>
          </p:cNvSpPr>
          <p:nvPr>
            <p:ph sz="quarter" idx="4"/>
          </p:nvPr>
        </p:nvSpPr>
        <p:spPr>
          <a:xfrm>
            <a:off x="5997575" y="2505075"/>
            <a:ext cx="5650474" cy="3684588"/>
          </a:xfrm>
        </p:spPr>
        <p:txBody>
          <a:bodyPr>
            <a:normAutofit/>
          </a:bodyPr>
          <a:lstStyle/>
          <a:p>
            <a:r>
              <a:rPr lang="da-DK" dirty="0"/>
              <a:t>Gensidig faglig og kulturel forståelse</a:t>
            </a:r>
          </a:p>
          <a:p>
            <a:r>
              <a:rPr lang="da-DK" dirty="0"/>
              <a:t>Vidensdeling</a:t>
            </a:r>
          </a:p>
          <a:p>
            <a:r>
              <a:rPr lang="da-DK" dirty="0"/>
              <a:t>Shared decision making</a:t>
            </a:r>
          </a:p>
          <a:p>
            <a:r>
              <a:rPr lang="da-DK" dirty="0"/>
              <a:t>Øget fokus på patienter med non-maligne lidelser</a:t>
            </a:r>
          </a:p>
          <a:p>
            <a:r>
              <a:rPr lang="da-DK" dirty="0"/>
              <a:t>Samskabt forståelse for feltet</a:t>
            </a:r>
          </a:p>
          <a:p>
            <a:r>
              <a:rPr lang="da-DK" dirty="0">
                <a:solidFill>
                  <a:srgbClr val="002060"/>
                </a:solidFill>
              </a:rPr>
              <a:t>Patientnær sparring</a:t>
            </a:r>
          </a:p>
          <a:p>
            <a:endParaRPr lang="da-DK" dirty="0"/>
          </a:p>
          <a:p>
            <a:endParaRPr lang="da-DK" dirty="0"/>
          </a:p>
          <a:p>
            <a:endParaRPr lang="da-DK" dirty="0"/>
          </a:p>
        </p:txBody>
      </p:sp>
    </p:spTree>
    <p:extLst>
      <p:ext uri="{BB962C8B-B14F-4D97-AF65-F5344CB8AC3E}">
        <p14:creationId xmlns:p14="http://schemas.microsoft.com/office/powerpoint/2010/main" val="3937189572"/>
      </p:ext>
    </p:extLst>
  </p:cSld>
  <p:clrMapOvr>
    <a:masterClrMapping/>
  </p:clrMapOvr>
</p:sld>
</file>

<file path=ppt/theme/theme1.xml><?xml version="1.0" encoding="utf-8"?>
<a:theme xmlns:a="http://schemas.openxmlformats.org/drawingml/2006/main" name="Office-tema">
  <a:themeElements>
    <a:clrScheme name="OUH skabelon">
      <a:dk1>
        <a:sysClr val="windowText" lastClr="000000"/>
      </a:dk1>
      <a:lt1>
        <a:sysClr val="window" lastClr="FFFFFF"/>
      </a:lt1>
      <a:dk2>
        <a:srgbClr val="0064A3"/>
      </a:dk2>
      <a:lt2>
        <a:srgbClr val="E7E6E6"/>
      </a:lt2>
      <a:accent1>
        <a:srgbClr val="0064A3"/>
      </a:accent1>
      <a:accent2>
        <a:srgbClr val="D7891B"/>
      </a:accent2>
      <a:accent3>
        <a:srgbClr val="BA4C19"/>
      </a:accent3>
      <a:accent4>
        <a:srgbClr val="FFB417"/>
      </a:accent4>
      <a:accent5>
        <a:srgbClr val="3F91D0"/>
      </a:accent5>
      <a:accent6>
        <a:srgbClr val="8DA22D"/>
      </a:accent6>
      <a:hlink>
        <a:srgbClr val="4472C4"/>
      </a:hlink>
      <a:folHlink>
        <a:srgbClr val="AEABAB"/>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0512 Holbæk" id="{C7CF4130-8D31-4760-B121-FF38AE1D69D6}" vid="{7971504C-B0E4-4D78-83D0-852E6D6BAFDC}"/>
    </a:ext>
  </a:extLst>
</a:theme>
</file>

<file path=ppt/theme/theme2.xml><?xml version="1.0" encoding="utf-8"?>
<a:theme xmlns:a="http://schemas.openxmlformats.org/drawingml/2006/main" name="Billeder og tekst">
  <a:themeElements>
    <a:clrScheme name="Brugerdefineret 2">
      <a:dk1>
        <a:sysClr val="windowText" lastClr="000000"/>
      </a:dk1>
      <a:lt1>
        <a:sysClr val="window" lastClr="FFFFFF"/>
      </a:lt1>
      <a:dk2>
        <a:srgbClr val="000000"/>
      </a:dk2>
      <a:lt2>
        <a:srgbClr val="F8F8F8"/>
      </a:lt2>
      <a:accent1>
        <a:srgbClr val="0064A6"/>
      </a:accent1>
      <a:accent2>
        <a:srgbClr val="0092CF"/>
      </a:accent2>
      <a:accent3>
        <a:srgbClr val="86A10B"/>
      </a:accent3>
      <a:accent4>
        <a:srgbClr val="F0B600"/>
      </a:accent4>
      <a:accent5>
        <a:srgbClr val="EE8C00"/>
      </a:accent5>
      <a:accent6>
        <a:srgbClr val="DA0046"/>
      </a:accent6>
      <a:hlink>
        <a:srgbClr val="0064A6"/>
      </a:hlink>
      <a:folHlink>
        <a:srgbClr val="273856"/>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0512 Holbæk" id="{C7CF4130-8D31-4760-B121-FF38AE1D69D6}" vid="{446C6225-32BF-4608-83C8-6C12516BCD9B}"/>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8B6CB6762C36C74E982BC266DC5B7F3C" ma:contentTypeVersion="0" ma:contentTypeDescription="Opret et nyt dokument." ma:contentTypeScope="" ma:versionID="779cc9e63a03ee136cf69acc6edb14b1">
  <xsd:schema xmlns:xsd="http://www.w3.org/2001/XMLSchema" xmlns:xs="http://www.w3.org/2001/XMLSchema" xmlns:p="http://schemas.microsoft.com/office/2006/metadata/properties" targetNamespace="http://schemas.microsoft.com/office/2006/metadata/properties" ma:root="true" ma:fieldsID="ac504b555cbc0eb2a32092f08c35baa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DC6FD6-B278-4495-B41D-72C08F4D9C61}">
  <ds:schemaRefs>
    <ds:schemaRef ds:uri="http://schemas.microsoft.com/sharepoint/v3/contenttype/forms"/>
  </ds:schemaRefs>
</ds:datastoreItem>
</file>

<file path=customXml/itemProps2.xml><?xml version="1.0" encoding="utf-8"?>
<ds:datastoreItem xmlns:ds="http://schemas.openxmlformats.org/officeDocument/2006/customXml" ds:itemID="{C4060C43-4530-40A3-B658-84DE3F4584A4}">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www.w3.org/XML/1998/namespace"/>
  </ds:schemaRefs>
</ds:datastoreItem>
</file>

<file path=customXml/itemProps3.xml><?xml version="1.0" encoding="utf-8"?>
<ds:datastoreItem xmlns:ds="http://schemas.openxmlformats.org/officeDocument/2006/customXml" ds:itemID="{21541860-62C3-468A-9F8F-659818C940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20220512 Holbæk</Template>
  <TotalTime>10809</TotalTime>
  <Words>2073</Words>
  <Application>Microsoft Macintosh PowerPoint</Application>
  <PresentationFormat>Widescreen</PresentationFormat>
  <Paragraphs>307</Paragraphs>
  <Slides>26</Slides>
  <Notes>19</Notes>
  <HiddenSlides>0</HiddenSlides>
  <MMClips>0</MMClips>
  <ScaleCrop>false</ScaleCrop>
  <HeadingPairs>
    <vt:vector size="8" baseType="variant">
      <vt:variant>
        <vt:lpstr>Benyttede skrifttyper</vt:lpstr>
      </vt:variant>
      <vt:variant>
        <vt:i4>3</vt:i4>
      </vt:variant>
      <vt:variant>
        <vt:lpstr>Tema</vt:lpstr>
      </vt:variant>
      <vt:variant>
        <vt:i4>2</vt:i4>
      </vt:variant>
      <vt:variant>
        <vt:lpstr>Integrerede OLE-servere</vt:lpstr>
      </vt:variant>
      <vt:variant>
        <vt:i4>1</vt:i4>
      </vt:variant>
      <vt:variant>
        <vt:lpstr>Slidetitler</vt:lpstr>
      </vt:variant>
      <vt:variant>
        <vt:i4>26</vt:i4>
      </vt:variant>
    </vt:vector>
  </HeadingPairs>
  <TitlesOfParts>
    <vt:vector size="32" baseType="lpstr">
      <vt:lpstr>Arial</vt:lpstr>
      <vt:lpstr>Calibri</vt:lpstr>
      <vt:lpstr>Calibri Light</vt:lpstr>
      <vt:lpstr>Office-tema</vt:lpstr>
      <vt:lpstr>Billeder og tekst</vt:lpstr>
      <vt:lpstr>Dokument</vt:lpstr>
      <vt:lpstr>Samarbejde over hækken – gennem en palliativ tilsynsfunktion   </vt:lpstr>
      <vt:lpstr>Agenda</vt:lpstr>
      <vt:lpstr>Mine hatte</vt:lpstr>
      <vt:lpstr>Specialiseret palliativ indsats på OUH</vt:lpstr>
      <vt:lpstr>Udsprunget af … Strategi for palliativ indsats på OUH 2019 -22</vt:lpstr>
      <vt:lpstr>Den organisatoriske del</vt:lpstr>
      <vt:lpstr>Organisering i projektperioden 2019-2020</vt:lpstr>
      <vt:lpstr>Forståelse for forskellige hospitalskulturer</vt:lpstr>
      <vt:lpstr>Projektperiodens samarbejdsindsatser </vt:lpstr>
      <vt:lpstr>Status </vt:lpstr>
      <vt:lpstr>Den patientnære del</vt:lpstr>
      <vt:lpstr>PowerPoint-præsentation</vt:lpstr>
      <vt:lpstr>Hvad er opgaven i tilsynsfunktionen?</vt:lpstr>
      <vt:lpstr>Tilsynsfunktionens muligheder</vt:lpstr>
      <vt:lpstr>Hvordan foregår et tilsyn?</vt:lpstr>
      <vt:lpstr>At arbejde mod en gængs forståelse</vt:lpstr>
      <vt:lpstr>PowerPoint-præsentation</vt:lpstr>
      <vt:lpstr>PowerPoint-præsentation</vt:lpstr>
      <vt:lpstr>Hvordan ændrer vi forståelsen?</vt:lpstr>
      <vt:lpstr>En dokumentationsform med intentioner </vt:lpstr>
      <vt:lpstr>Erfaringer</vt:lpstr>
      <vt:lpstr>Erfaringer fortsat..</vt:lpstr>
      <vt:lpstr>Fremtidige aspekter</vt:lpstr>
      <vt:lpstr>Strategi for palliativ indsats på Fyn 2023-26</vt:lpstr>
      <vt:lpstr>Spørgsmål/undringer?</vt:lpstr>
      <vt:lpstr>Tak for ordet</vt:lpstr>
    </vt:vector>
  </TitlesOfParts>
  <Company>Region Syddanmark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Holbæk</dc:title>
  <dc:creator>Mette Kelstrup Hallas</dc:creator>
  <cp:lastModifiedBy>gro katborg</cp:lastModifiedBy>
  <cp:revision>92</cp:revision>
  <dcterms:created xsi:type="dcterms:W3CDTF">2022-05-02T13:09:04Z</dcterms:created>
  <dcterms:modified xsi:type="dcterms:W3CDTF">2023-03-27T08:38:34Z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0x0101008B6CB6762C36C74E982BC266DC5B7F3C</vt:lpwstr>
  </property>
</Properties>
</file>