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1"/>
  </p:sldMasterIdLst>
  <p:notesMasterIdLst>
    <p:notesMasterId r:id="rId47"/>
  </p:notesMasterIdLst>
  <p:sldIdLst>
    <p:sldId id="307" r:id="rId32"/>
    <p:sldId id="511" r:id="rId33"/>
    <p:sldId id="256" r:id="rId34"/>
    <p:sldId id="500" r:id="rId35"/>
    <p:sldId id="334" r:id="rId36"/>
    <p:sldId id="504" r:id="rId37"/>
    <p:sldId id="501" r:id="rId38"/>
    <p:sldId id="481" r:id="rId39"/>
    <p:sldId id="332" r:id="rId40"/>
    <p:sldId id="513" r:id="rId41"/>
    <p:sldId id="512" r:id="rId42"/>
    <p:sldId id="525" r:id="rId43"/>
    <p:sldId id="526" r:id="rId44"/>
    <p:sldId id="523" r:id="rId45"/>
    <p:sldId id="51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EB63A8-2ECE-4F1A-A202-9CFBD868E60C}">
          <p14:sldIdLst>
            <p14:sldId id="307"/>
            <p14:sldId id="511"/>
            <p14:sldId id="256"/>
            <p14:sldId id="500"/>
            <p14:sldId id="334"/>
            <p14:sldId id="504"/>
            <p14:sldId id="501"/>
            <p14:sldId id="481"/>
            <p14:sldId id="332"/>
            <p14:sldId id="513"/>
            <p14:sldId id="512"/>
            <p14:sldId id="525"/>
            <p14:sldId id="526"/>
            <p14:sldId id="523"/>
            <p14:sldId id="5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ECFF3-6F5D-4BDD-9CD0-D78EDFA000D4}" v="1" dt="2023-03-22T11:35:17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3802" autoAdjust="0"/>
  </p:normalViewPr>
  <p:slideViewPr>
    <p:cSldViewPr snapToGrid="0" showGuides="1">
      <p:cViewPr varScale="1">
        <p:scale>
          <a:sx n="115" d="100"/>
          <a:sy n="115" d="100"/>
        </p:scale>
        <p:origin x="224" y="272"/>
      </p:cViewPr>
      <p:guideLst/>
    </p:cSldViewPr>
  </p:slideViewPr>
  <p:outlineViewPr>
    <p:cViewPr>
      <p:scale>
        <a:sx n="33" d="100"/>
        <a:sy n="33" d="100"/>
      </p:scale>
      <p:origin x="0" y="-24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1.xml"/><Relationship Id="rId44" Type="http://schemas.openxmlformats.org/officeDocument/2006/relationships/slide" Target="slides/slide13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0" Type="http://schemas.openxmlformats.org/officeDocument/2006/relationships/customXml" Target="../customXml/item20.xml"/><Relationship Id="rId41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65743-2F91-42CA-9638-1A2C55A892DB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E85694D-9242-445D-B772-B0AA568CF0EF}">
      <dgm:prSet/>
      <dgm:spPr/>
      <dgm:t>
        <a:bodyPr/>
        <a:lstStyle/>
        <a:p>
          <a:r>
            <a:rPr lang="da-DK" dirty="0"/>
            <a:t>Forløbet skal imødekomme den enkeltes behov, præferencer, drømme og ønsker </a:t>
          </a:r>
          <a:endParaRPr lang="en-US" dirty="0"/>
        </a:p>
      </dgm:t>
    </dgm:pt>
    <dgm:pt modelId="{0C6437CD-0B53-415E-8171-6826DB135702}" type="parTrans" cxnId="{D029E863-343D-423C-A8B5-6D40F4040925}">
      <dgm:prSet/>
      <dgm:spPr/>
      <dgm:t>
        <a:bodyPr/>
        <a:lstStyle/>
        <a:p>
          <a:endParaRPr lang="en-US"/>
        </a:p>
      </dgm:t>
    </dgm:pt>
    <dgm:pt modelId="{EBE0402D-E44C-405C-8107-9554F251187B}" type="sibTrans" cxnId="{D029E863-343D-423C-A8B5-6D40F4040925}">
      <dgm:prSet/>
      <dgm:spPr/>
      <dgm:t>
        <a:bodyPr/>
        <a:lstStyle/>
        <a:p>
          <a:endParaRPr lang="en-US"/>
        </a:p>
      </dgm:t>
    </dgm:pt>
    <dgm:pt modelId="{0D637467-8BC7-48DE-A5ED-49D3B5084E13}">
      <dgm:prSet/>
      <dgm:spPr/>
      <dgm:t>
        <a:bodyPr/>
        <a:lstStyle/>
        <a:p>
          <a:r>
            <a:rPr lang="da-DK"/>
            <a:t>Der skal være fokus på personens subjektive oplevelser, følelser og personlige historie</a:t>
          </a:r>
          <a:endParaRPr lang="en-US"/>
        </a:p>
      </dgm:t>
    </dgm:pt>
    <dgm:pt modelId="{891792C5-F3E1-4FAA-911E-73D325A4ACDA}" type="parTrans" cxnId="{E1255922-0ECA-42DA-B8A8-BCC564F9C1B2}">
      <dgm:prSet/>
      <dgm:spPr/>
      <dgm:t>
        <a:bodyPr/>
        <a:lstStyle/>
        <a:p>
          <a:endParaRPr lang="en-US"/>
        </a:p>
      </dgm:t>
    </dgm:pt>
    <dgm:pt modelId="{0EF99518-F74D-4E12-9CE4-4E9F2C209842}" type="sibTrans" cxnId="{E1255922-0ECA-42DA-B8A8-BCC564F9C1B2}">
      <dgm:prSet/>
      <dgm:spPr/>
      <dgm:t>
        <a:bodyPr/>
        <a:lstStyle/>
        <a:p>
          <a:endParaRPr lang="en-US"/>
        </a:p>
      </dgm:t>
    </dgm:pt>
    <dgm:pt modelId="{AAE13B2D-77DA-4E87-85C6-F3104DC954F2}">
      <dgm:prSet/>
      <dgm:spPr/>
      <dgm:t>
        <a:bodyPr/>
        <a:lstStyle/>
        <a:p>
          <a:r>
            <a:rPr lang="da-DK"/>
            <a:t>Personen og dennes pårørende skal aktivt involveres i målsætninger og beslutninger </a:t>
          </a:r>
          <a:endParaRPr lang="en-US"/>
        </a:p>
      </dgm:t>
    </dgm:pt>
    <dgm:pt modelId="{1E8A935F-4002-47B2-B7F8-9EC27C387332}" type="parTrans" cxnId="{471D8511-21F6-473A-98C6-68DCFB821669}">
      <dgm:prSet/>
      <dgm:spPr/>
      <dgm:t>
        <a:bodyPr/>
        <a:lstStyle/>
        <a:p>
          <a:endParaRPr lang="en-US"/>
        </a:p>
      </dgm:t>
    </dgm:pt>
    <dgm:pt modelId="{B7A930BE-65F0-426D-9AE3-3A6AF8F0CB7A}" type="sibTrans" cxnId="{471D8511-21F6-473A-98C6-68DCFB821669}">
      <dgm:prSet/>
      <dgm:spPr/>
      <dgm:t>
        <a:bodyPr/>
        <a:lstStyle/>
        <a:p>
          <a:endParaRPr lang="en-US"/>
        </a:p>
      </dgm:t>
    </dgm:pt>
    <dgm:pt modelId="{2CD1671E-6652-4CED-A766-31B1E3C79F9F}">
      <dgm:prSet/>
      <dgm:spPr/>
      <dgm:t>
        <a:bodyPr/>
        <a:lstStyle/>
        <a:p>
          <a:r>
            <a:rPr lang="da-DK"/>
            <a:t>Personen i rehabilitering er den centrale aktør og samarbejdspartner</a:t>
          </a:r>
          <a:endParaRPr lang="en-US"/>
        </a:p>
      </dgm:t>
    </dgm:pt>
    <dgm:pt modelId="{E50FBFDF-B2D8-4E7C-8A5B-51950B53A02B}" type="parTrans" cxnId="{7C882260-797D-46E0-9440-FA41DEB994CA}">
      <dgm:prSet/>
      <dgm:spPr/>
      <dgm:t>
        <a:bodyPr/>
        <a:lstStyle/>
        <a:p>
          <a:endParaRPr lang="en-US"/>
        </a:p>
      </dgm:t>
    </dgm:pt>
    <dgm:pt modelId="{B2545F6D-A215-45AC-85CE-8F9BCF5FBF02}" type="sibTrans" cxnId="{7C882260-797D-46E0-9440-FA41DEB994CA}">
      <dgm:prSet/>
      <dgm:spPr/>
      <dgm:t>
        <a:bodyPr/>
        <a:lstStyle/>
        <a:p>
          <a:endParaRPr lang="en-US"/>
        </a:p>
      </dgm:t>
    </dgm:pt>
    <dgm:pt modelId="{EEAC9838-F8E9-4890-AAB9-89B517EF8CD0}" type="pres">
      <dgm:prSet presAssocID="{4BA65743-2F91-42CA-9638-1A2C55A892DB}" presName="linear" presStyleCnt="0">
        <dgm:presLayoutVars>
          <dgm:animLvl val="lvl"/>
          <dgm:resizeHandles val="exact"/>
        </dgm:presLayoutVars>
      </dgm:prSet>
      <dgm:spPr/>
    </dgm:pt>
    <dgm:pt modelId="{B66C0587-47AD-489E-A391-34CBD406935F}" type="pres">
      <dgm:prSet presAssocID="{6E85694D-9242-445D-B772-B0AA568CF0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705A7E-E2DA-4CEB-B4FE-94368FB781F3}" type="pres">
      <dgm:prSet presAssocID="{EBE0402D-E44C-405C-8107-9554F251187B}" presName="spacer" presStyleCnt="0"/>
      <dgm:spPr/>
    </dgm:pt>
    <dgm:pt modelId="{4DD4DD21-5EAA-475D-B719-DE94E3023261}" type="pres">
      <dgm:prSet presAssocID="{0D637467-8BC7-48DE-A5ED-49D3B5084E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BBAAE4-0B5F-43B2-A095-746E82C9391D}" type="pres">
      <dgm:prSet presAssocID="{0EF99518-F74D-4E12-9CE4-4E9F2C209842}" presName="spacer" presStyleCnt="0"/>
      <dgm:spPr/>
    </dgm:pt>
    <dgm:pt modelId="{602E9DE3-0E66-4096-99B2-B32FCC639B17}" type="pres">
      <dgm:prSet presAssocID="{AAE13B2D-77DA-4E87-85C6-F3104DC954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78F23F-9E77-4DB5-820C-F3DAE596E970}" type="pres">
      <dgm:prSet presAssocID="{B7A930BE-65F0-426D-9AE3-3A6AF8F0CB7A}" presName="spacer" presStyleCnt="0"/>
      <dgm:spPr/>
    </dgm:pt>
    <dgm:pt modelId="{54D9C013-CC50-4718-8BDD-DD1D8A34A5CC}" type="pres">
      <dgm:prSet presAssocID="{2CD1671E-6652-4CED-A766-31B1E3C79F9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71D8511-21F6-473A-98C6-68DCFB821669}" srcId="{4BA65743-2F91-42CA-9638-1A2C55A892DB}" destId="{AAE13B2D-77DA-4E87-85C6-F3104DC954F2}" srcOrd="2" destOrd="0" parTransId="{1E8A935F-4002-47B2-B7F8-9EC27C387332}" sibTransId="{B7A930BE-65F0-426D-9AE3-3A6AF8F0CB7A}"/>
    <dgm:cxn modelId="{E1255922-0ECA-42DA-B8A8-BCC564F9C1B2}" srcId="{4BA65743-2F91-42CA-9638-1A2C55A892DB}" destId="{0D637467-8BC7-48DE-A5ED-49D3B5084E13}" srcOrd="1" destOrd="0" parTransId="{891792C5-F3E1-4FAA-911E-73D325A4ACDA}" sibTransId="{0EF99518-F74D-4E12-9CE4-4E9F2C209842}"/>
    <dgm:cxn modelId="{43971259-0E19-41D5-817C-E11FCA53DDD5}" type="presOf" srcId="{AAE13B2D-77DA-4E87-85C6-F3104DC954F2}" destId="{602E9DE3-0E66-4096-99B2-B32FCC639B17}" srcOrd="0" destOrd="0" presId="urn:microsoft.com/office/officeart/2005/8/layout/vList2"/>
    <dgm:cxn modelId="{7C882260-797D-46E0-9440-FA41DEB994CA}" srcId="{4BA65743-2F91-42CA-9638-1A2C55A892DB}" destId="{2CD1671E-6652-4CED-A766-31B1E3C79F9F}" srcOrd="3" destOrd="0" parTransId="{E50FBFDF-B2D8-4E7C-8A5B-51950B53A02B}" sibTransId="{B2545F6D-A215-45AC-85CE-8F9BCF5FBF02}"/>
    <dgm:cxn modelId="{1F1D5561-4CD0-433B-B3E1-3EBA4B835585}" type="presOf" srcId="{0D637467-8BC7-48DE-A5ED-49D3B5084E13}" destId="{4DD4DD21-5EAA-475D-B719-DE94E3023261}" srcOrd="0" destOrd="0" presId="urn:microsoft.com/office/officeart/2005/8/layout/vList2"/>
    <dgm:cxn modelId="{D029E863-343D-423C-A8B5-6D40F4040925}" srcId="{4BA65743-2F91-42CA-9638-1A2C55A892DB}" destId="{6E85694D-9242-445D-B772-B0AA568CF0EF}" srcOrd="0" destOrd="0" parTransId="{0C6437CD-0B53-415E-8171-6826DB135702}" sibTransId="{EBE0402D-E44C-405C-8107-9554F251187B}"/>
    <dgm:cxn modelId="{D263C384-46DD-49A2-987D-687EB04D51C4}" type="presOf" srcId="{2CD1671E-6652-4CED-A766-31B1E3C79F9F}" destId="{54D9C013-CC50-4718-8BDD-DD1D8A34A5CC}" srcOrd="0" destOrd="0" presId="urn:microsoft.com/office/officeart/2005/8/layout/vList2"/>
    <dgm:cxn modelId="{375F5A9A-E38D-4885-B418-915D62E92250}" type="presOf" srcId="{4BA65743-2F91-42CA-9638-1A2C55A892DB}" destId="{EEAC9838-F8E9-4890-AAB9-89B517EF8CD0}" srcOrd="0" destOrd="0" presId="urn:microsoft.com/office/officeart/2005/8/layout/vList2"/>
    <dgm:cxn modelId="{3DCF25E1-D976-442F-B5AA-4EB6EB4D4B2E}" type="presOf" srcId="{6E85694D-9242-445D-B772-B0AA568CF0EF}" destId="{B66C0587-47AD-489E-A391-34CBD406935F}" srcOrd="0" destOrd="0" presId="urn:microsoft.com/office/officeart/2005/8/layout/vList2"/>
    <dgm:cxn modelId="{958F2CCC-3D53-47FF-BC01-E3F9E8CE524E}" type="presParOf" srcId="{EEAC9838-F8E9-4890-AAB9-89B517EF8CD0}" destId="{B66C0587-47AD-489E-A391-34CBD406935F}" srcOrd="0" destOrd="0" presId="urn:microsoft.com/office/officeart/2005/8/layout/vList2"/>
    <dgm:cxn modelId="{043AA4F9-7FDB-4CCC-925C-645A7C4E120C}" type="presParOf" srcId="{EEAC9838-F8E9-4890-AAB9-89B517EF8CD0}" destId="{BC705A7E-E2DA-4CEB-B4FE-94368FB781F3}" srcOrd="1" destOrd="0" presId="urn:microsoft.com/office/officeart/2005/8/layout/vList2"/>
    <dgm:cxn modelId="{98C98F15-91E5-42BF-B280-9DF139BD8480}" type="presParOf" srcId="{EEAC9838-F8E9-4890-AAB9-89B517EF8CD0}" destId="{4DD4DD21-5EAA-475D-B719-DE94E3023261}" srcOrd="2" destOrd="0" presId="urn:microsoft.com/office/officeart/2005/8/layout/vList2"/>
    <dgm:cxn modelId="{86F7DBCC-B00F-4F14-8AA2-3D265F50EFC0}" type="presParOf" srcId="{EEAC9838-F8E9-4890-AAB9-89B517EF8CD0}" destId="{E6BBAAE4-0B5F-43B2-A095-746E82C9391D}" srcOrd="3" destOrd="0" presId="urn:microsoft.com/office/officeart/2005/8/layout/vList2"/>
    <dgm:cxn modelId="{0D2608FA-EB8F-4DED-90CA-1560BF2BAC82}" type="presParOf" srcId="{EEAC9838-F8E9-4890-AAB9-89B517EF8CD0}" destId="{602E9DE3-0E66-4096-99B2-B32FCC639B17}" srcOrd="4" destOrd="0" presId="urn:microsoft.com/office/officeart/2005/8/layout/vList2"/>
    <dgm:cxn modelId="{FFD3D768-CF00-4FD4-8922-B64746C055A6}" type="presParOf" srcId="{EEAC9838-F8E9-4890-AAB9-89B517EF8CD0}" destId="{2B78F23F-9E77-4DB5-820C-F3DAE596E970}" srcOrd="5" destOrd="0" presId="urn:microsoft.com/office/officeart/2005/8/layout/vList2"/>
    <dgm:cxn modelId="{2B76EBD4-5D40-4AB5-9BE3-7310D5C44F6F}" type="presParOf" srcId="{EEAC9838-F8E9-4890-AAB9-89B517EF8CD0}" destId="{54D9C013-CC50-4718-8BDD-DD1D8A34A5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0587-47AD-489E-A391-34CBD406935F}">
      <dsp:nvSpPr>
        <dsp:cNvPr id="0" name=""/>
        <dsp:cNvSpPr/>
      </dsp:nvSpPr>
      <dsp:spPr>
        <a:xfrm>
          <a:off x="0" y="55628"/>
          <a:ext cx="10515600" cy="1003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Forløbet skal imødekomme den enkeltes behov, præferencer, drømme og ønsker </a:t>
          </a:r>
          <a:endParaRPr lang="en-US" sz="2600" kern="1200" dirty="0"/>
        </a:p>
      </dsp:txBody>
      <dsp:txXfrm>
        <a:off x="49004" y="104632"/>
        <a:ext cx="10417592" cy="905852"/>
      </dsp:txXfrm>
    </dsp:sp>
    <dsp:sp modelId="{4DD4DD21-5EAA-475D-B719-DE94E3023261}">
      <dsp:nvSpPr>
        <dsp:cNvPr id="0" name=""/>
        <dsp:cNvSpPr/>
      </dsp:nvSpPr>
      <dsp:spPr>
        <a:xfrm>
          <a:off x="0" y="1134369"/>
          <a:ext cx="10515600" cy="1003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Der skal være fokus på personens subjektive oplevelser, følelser og personlige historie</a:t>
          </a:r>
          <a:endParaRPr lang="en-US" sz="2600" kern="1200"/>
        </a:p>
      </dsp:txBody>
      <dsp:txXfrm>
        <a:off x="49004" y="1183373"/>
        <a:ext cx="10417592" cy="905852"/>
      </dsp:txXfrm>
    </dsp:sp>
    <dsp:sp modelId="{602E9DE3-0E66-4096-99B2-B32FCC639B17}">
      <dsp:nvSpPr>
        <dsp:cNvPr id="0" name=""/>
        <dsp:cNvSpPr/>
      </dsp:nvSpPr>
      <dsp:spPr>
        <a:xfrm>
          <a:off x="0" y="2213109"/>
          <a:ext cx="10515600" cy="1003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Personen og dennes pårørende skal aktivt involveres i målsætninger og beslutninger </a:t>
          </a:r>
          <a:endParaRPr lang="en-US" sz="2600" kern="1200"/>
        </a:p>
      </dsp:txBody>
      <dsp:txXfrm>
        <a:off x="49004" y="2262113"/>
        <a:ext cx="10417592" cy="905852"/>
      </dsp:txXfrm>
    </dsp:sp>
    <dsp:sp modelId="{54D9C013-CC50-4718-8BDD-DD1D8A34A5CC}">
      <dsp:nvSpPr>
        <dsp:cNvPr id="0" name=""/>
        <dsp:cNvSpPr/>
      </dsp:nvSpPr>
      <dsp:spPr>
        <a:xfrm>
          <a:off x="0" y="3291849"/>
          <a:ext cx="10515600" cy="1003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Personen i rehabilitering er den centrale aktør og samarbejdspartner</a:t>
          </a:r>
          <a:endParaRPr lang="en-US" sz="2600" kern="1200"/>
        </a:p>
      </dsp:txBody>
      <dsp:txXfrm>
        <a:off x="49004" y="3340853"/>
        <a:ext cx="10417592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27/03/2023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Kort om mig: REHPA – HVIDBOG – hverdagsliv med alvorlig sygdom og sundhedstjeneste - bl.a. </a:t>
            </a:r>
            <a:r>
              <a:rPr lang="da-DK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parkinsons</a:t>
            </a:r>
            <a:r>
              <a:rPr lang="da-DK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sygdom, kognitive udfordringer, rehabilitering og lidt om palliation i den forbindelse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0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Fagligheder</a:t>
            </a:r>
            <a:r>
              <a:rPr lang="en-GB" dirty="0"/>
              <a:t> og </a:t>
            </a:r>
            <a:r>
              <a:rPr lang="en-GB" dirty="0" err="1"/>
              <a:t>velfærdsområder</a:t>
            </a:r>
            <a:r>
              <a:rPr lang="en-GB" dirty="0"/>
              <a:t>: Social – </a:t>
            </a:r>
            <a:r>
              <a:rPr lang="en-GB" dirty="0" err="1"/>
              <a:t>sundhed</a:t>
            </a:r>
            <a:r>
              <a:rPr lang="en-GB" dirty="0"/>
              <a:t> – </a:t>
            </a:r>
            <a:r>
              <a:rPr lang="en-GB" dirty="0" err="1"/>
              <a:t>arbejdsmarked</a:t>
            </a:r>
            <a:r>
              <a:rPr lang="en-GB" dirty="0"/>
              <a:t> - </a:t>
            </a:r>
            <a:r>
              <a:rPr lang="en-GB" dirty="0" err="1"/>
              <a:t>undervisning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66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Kommunerne</a:t>
            </a:r>
            <a:r>
              <a:rPr lang="en-GB" dirty="0"/>
              <a:t>: </a:t>
            </a:r>
            <a:r>
              <a:rPr lang="en-GB" dirty="0" err="1"/>
              <a:t>Almen</a:t>
            </a:r>
            <a:r>
              <a:rPr lang="en-GB" dirty="0"/>
              <a:t> </a:t>
            </a:r>
            <a:r>
              <a:rPr lang="en-GB" dirty="0" err="1"/>
              <a:t>genoptræning</a:t>
            </a:r>
            <a:r>
              <a:rPr lang="en-GB" dirty="0"/>
              <a:t> og </a:t>
            </a:r>
            <a:r>
              <a:rPr lang="en-GB" dirty="0" err="1"/>
              <a:t>specialiseret</a:t>
            </a:r>
            <a:r>
              <a:rPr lang="en-GB" dirty="0"/>
              <a:t> </a:t>
            </a:r>
            <a:r>
              <a:rPr lang="en-GB" dirty="0" err="1"/>
              <a:t>rehabilitering</a:t>
            </a:r>
            <a:endParaRPr lang="en-GB" dirty="0"/>
          </a:p>
          <a:p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ansvaret for ydelser og tilbud med et rehabiliterende sigte hovedsageligt er forankret i kommunerne.</a:t>
            </a:r>
          </a:p>
          <a:p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Lovgivning: Sundheds-, social-, beskæftigelses- og undervisningslovgivningen </a:t>
            </a:r>
          </a:p>
          <a:p>
            <a:r>
              <a:rPr lang="en-GB" dirty="0"/>
              <a:t>https://www.retsinformation.dk/eli/retsinfo/2011/9439</a:t>
            </a:r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8DA79-29C2-463B-8A9B-5668D7C9DC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1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Rehabilitering er en målrettet og tidsbestemt samarbejdsproces mellem en borger, pårørende og fagfolk. Formålet er at borgeren, som har eller er i risiko for at få betydelige begrænsninger i sin fysiske, psykiske og/eller sociale funktionsevne, opnår et selvstændigt og meningsfuldt liv. Rehabilitering baseres på borgerens hele livssituation og beslutninger og består af en koordineret, sammenhængende og </a:t>
            </a:r>
            <a:r>
              <a:rPr lang="da-DK" dirty="0" err="1"/>
              <a:t>vidensbaseret</a:t>
            </a:r>
            <a:r>
              <a:rPr lang="da-DK" dirty="0"/>
              <a:t> indsats. (2004)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8DA79-29C2-463B-8A9B-5668D7C9DC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75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16.15 – 16.30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8DA79-29C2-463B-8A9B-5668D7C9DC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0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13.30    </a:t>
            </a:r>
            <a:r>
              <a:rPr lang="en-GB" dirty="0" err="1"/>
              <a:t>Eks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at </a:t>
            </a:r>
            <a:r>
              <a:rPr lang="en-GB" dirty="0" err="1"/>
              <a:t>rehabilitering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brug</a:t>
            </a:r>
            <a:r>
              <a:rPr lang="en-GB" dirty="0"/>
              <a:t> for et </a:t>
            </a:r>
            <a:r>
              <a:rPr lang="en-GB" dirty="0" err="1"/>
              <a:t>palliativt</a:t>
            </a:r>
            <a:r>
              <a:rPr lang="en-GB" dirty="0"/>
              <a:t> </a:t>
            </a:r>
            <a:r>
              <a:rPr lang="en-GB" dirty="0" err="1"/>
              <a:t>blik</a:t>
            </a:r>
            <a:r>
              <a:rPr lang="en-GB" dirty="0"/>
              <a:t>: </a:t>
            </a:r>
            <a:r>
              <a:rPr lang="en-GB" dirty="0" err="1"/>
              <a:t>Geriatrien</a:t>
            </a:r>
            <a:r>
              <a:rPr lang="en-GB" dirty="0"/>
              <a:t>      </a:t>
            </a:r>
            <a:r>
              <a:rPr lang="en-GB" dirty="0" err="1"/>
              <a:t>Samarbejde</a:t>
            </a:r>
            <a:r>
              <a:rPr lang="en-GB" dirty="0"/>
              <a:t> og </a:t>
            </a:r>
            <a:r>
              <a:rPr lang="en-GB" dirty="0" err="1"/>
              <a:t>koordinering</a:t>
            </a:r>
            <a:r>
              <a:rPr lang="en-GB" dirty="0"/>
              <a:t> – </a:t>
            </a:r>
            <a:r>
              <a:rPr lang="en-GB" dirty="0" err="1"/>
              <a:t>Center</a:t>
            </a:r>
            <a:r>
              <a:rPr lang="en-GB" dirty="0"/>
              <a:t> for </a:t>
            </a:r>
            <a:r>
              <a:rPr lang="en-GB" dirty="0" err="1"/>
              <a:t>kræft</a:t>
            </a:r>
            <a:r>
              <a:rPr lang="en-GB" dirty="0"/>
              <a:t> og </a:t>
            </a:r>
            <a:r>
              <a:rPr lang="en-GB" dirty="0" err="1"/>
              <a:t>sundhed</a:t>
            </a:r>
            <a:r>
              <a:rPr lang="en-GB" dirty="0"/>
              <a:t> KBH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30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 dirty="0">
                <a:solidFill>
                  <a:srgbClr val="464444"/>
                </a:solidFill>
                <a:effectLst/>
                <a:latin typeface="-apple-system"/>
              </a:rPr>
              <a:t>13.40   HVORDAN: Hospice Gudenå: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 dirty="0">
                <a:solidFill>
                  <a:srgbClr val="464444"/>
                </a:solidFill>
                <a:effectLst/>
                <a:latin typeface="-apple-system"/>
              </a:rPr>
              <a:t>Boblehækken i Chipping </a:t>
            </a:r>
            <a:r>
              <a:rPr lang="da-DK" b="0" i="0" dirty="0" err="1">
                <a:solidFill>
                  <a:srgbClr val="464444"/>
                </a:solidFill>
                <a:effectLst/>
                <a:latin typeface="-apple-system"/>
              </a:rPr>
              <a:t>Campden</a:t>
            </a:r>
            <a:endParaRPr lang="da-DK" b="0" i="0" dirty="0">
              <a:solidFill>
                <a:srgbClr val="464444"/>
              </a:solidFill>
              <a:effectLst/>
              <a:latin typeface="-apple-system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84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Samtale</a:t>
            </a:r>
            <a:r>
              <a:rPr lang="en-GB" dirty="0"/>
              <a:t> om </a:t>
            </a:r>
            <a:r>
              <a:rPr lang="en-GB" dirty="0" err="1"/>
              <a:t>livskvalitet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76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13.50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61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vid til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Roboto Condensed Light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34964" y="368300"/>
            <a:ext cx="11522075" cy="61214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1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ørk, silhuet&#10;&#10;Automatisk genereret beskrivelse">
            <a:extLst>
              <a:ext uri="{FF2B5EF4-FFF2-40B4-BE49-F238E27FC236}">
                <a16:creationId xmlns:a16="http://schemas.microsoft.com/office/drawing/2014/main" id="{8C71CDBA-5DF3-774E-9459-BFE26322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6" b="9487"/>
          <a:stretch/>
        </p:blipFill>
        <p:spPr>
          <a:xfrm>
            <a:off x="10885714" y="5494652"/>
            <a:ext cx="1404633" cy="1363347"/>
          </a:xfrm>
          <a:prstGeom prst="rect">
            <a:avLst/>
          </a:prstGeom>
        </p:spPr>
      </p:pic>
      <p:sp>
        <p:nvSpPr>
          <p:cNvPr id="5" name="Pladsholder til titel 1">
            <a:extLst>
              <a:ext uri="{FF2B5EF4-FFF2-40B4-BE49-F238E27FC236}">
                <a16:creationId xmlns:a16="http://schemas.microsoft.com/office/drawing/2014/main" id="{DC485D5F-4B35-EC4B-BEB8-5753B8EC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20617F41-E307-EA47-81E5-F0C210703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142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 punkt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868" y="981081"/>
            <a:ext cx="8703881" cy="935037"/>
          </a:xfrm>
        </p:spPr>
        <p:txBody>
          <a:bodyPr anchor="b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869" y="2168525"/>
            <a:ext cx="8893175" cy="37084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839" y="6129342"/>
            <a:ext cx="2743200" cy="365125"/>
          </a:xfrm>
        </p:spPr>
        <p:txBody>
          <a:bodyPr/>
          <a:lstStyle/>
          <a:p>
            <a:fld id="{83488893-2AAA-ED44-AE5C-7120951D663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3863" y="5985416"/>
            <a:ext cx="4114800" cy="35543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878E94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r>
              <a:rPr lang="da-DK"/>
              <a:t>TILFØJ FORFATTERNAVN I 'INDSÆT - SIDEHOVED OG SIDEFOD'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3863" y="6396039"/>
            <a:ext cx="4114800" cy="4613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0" i="0">
                <a:solidFill>
                  <a:srgbClr val="878E94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r>
              <a:rPr lang="da-DK"/>
              <a:t>TILFØJ MAIL I 'INDSÆT – SIDEHOVED OG SIDEFOD'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4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mørk&#10;&#10;Automatisk genereret beskrivelse">
            <a:extLst>
              <a:ext uri="{FF2B5EF4-FFF2-40B4-BE49-F238E27FC236}">
                <a16:creationId xmlns:a16="http://schemas.microsoft.com/office/drawing/2014/main" id="{0847671C-6B32-E647-9C33-EDEE0B515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345" b="370"/>
          <a:stretch/>
        </p:blipFill>
        <p:spPr>
          <a:xfrm>
            <a:off x="-89210" y="-50167"/>
            <a:ext cx="12284258" cy="6908168"/>
          </a:xfrm>
          <a:prstGeom prst="rect">
            <a:avLst/>
          </a:prstGeom>
        </p:spPr>
      </p:pic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990DC5B-58AD-BA42-AC8D-82BDA7814E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215" y="653705"/>
            <a:ext cx="7047280" cy="1045886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67" y="5684909"/>
            <a:ext cx="1077765" cy="10800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87" y="5897121"/>
            <a:ext cx="1558683" cy="64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10" y="5800241"/>
            <a:ext cx="251178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8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27.03.2023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  <p:sldLayoutId id="2147483696" r:id="rId15"/>
    <p:sldLayoutId id="2147483697" r:id="rId16"/>
    <p:sldLayoutId id="2147483698" r:id="rId17"/>
    <p:sldLayoutId id="2147483700" r:id="rId18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uesen@health.sd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76F5-F5A4-F482-D4C5-601C4A3A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01" y="1076109"/>
            <a:ext cx="4680000" cy="1822734"/>
          </a:xfrm>
        </p:spPr>
        <p:txBody>
          <a:bodyPr anchor="t">
            <a:normAutofit/>
          </a:bodyPr>
          <a:lstStyle/>
          <a:p>
            <a:r>
              <a:rPr lang="en-GB" dirty="0"/>
              <a:t>Palliation og </a:t>
            </a:r>
            <a:r>
              <a:rPr lang="en-GB" dirty="0" err="1"/>
              <a:t>rehabilitering</a:t>
            </a:r>
            <a:r>
              <a:rPr lang="en-GB" dirty="0"/>
              <a:t> over </a:t>
            </a:r>
            <a:r>
              <a:rPr lang="en-GB" dirty="0" err="1"/>
              <a:t>hækken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EDA4843-1E59-429A-2572-8F408EB9C44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0" y="3387600"/>
            <a:ext cx="4680000" cy="2466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Årsmøde</a:t>
            </a:r>
            <a:r>
              <a:rPr lang="en-US" dirty="0"/>
              <a:t> </a:t>
            </a:r>
            <a:r>
              <a:rPr lang="en-US" dirty="0" err="1"/>
              <a:t>Foreningen</a:t>
            </a:r>
            <a:r>
              <a:rPr lang="en-US" dirty="0"/>
              <a:t> for </a:t>
            </a:r>
            <a:r>
              <a:rPr lang="en-US" dirty="0" err="1"/>
              <a:t>Palliativ</a:t>
            </a:r>
            <a:r>
              <a:rPr lang="en-US" dirty="0"/>
              <a:t> </a:t>
            </a:r>
            <a:r>
              <a:rPr lang="en-US" dirty="0" err="1"/>
              <a:t>Indsats</a:t>
            </a:r>
            <a:r>
              <a:rPr lang="en-US" dirty="0"/>
              <a:t>, 23. marts 2023: </a:t>
            </a:r>
            <a:r>
              <a:rPr lang="en-GB" i="1" dirty="0"/>
              <a:t>Palliation over </a:t>
            </a:r>
            <a:r>
              <a:rPr lang="en-GB" i="1" dirty="0" err="1"/>
              <a:t>hækken</a:t>
            </a:r>
            <a:endParaRPr lang="en-GB" i="1" dirty="0"/>
          </a:p>
          <a:p>
            <a:pPr>
              <a:spcAft>
                <a:spcPts val="600"/>
              </a:spcAft>
            </a:pPr>
            <a:r>
              <a:rPr lang="en-US" dirty="0"/>
              <a:t>Jette Thuesen, SDU/IST, </a:t>
            </a:r>
            <a:r>
              <a:rPr lang="en-US" dirty="0" err="1"/>
              <a:t>Enhed</a:t>
            </a:r>
            <a:r>
              <a:rPr lang="en-US" dirty="0"/>
              <a:t> for </a:t>
            </a:r>
            <a:r>
              <a:rPr lang="en-US" dirty="0" err="1"/>
              <a:t>Brugerperspektiver</a:t>
            </a:r>
            <a:r>
              <a:rPr lang="en-US" dirty="0"/>
              <a:t> og </a:t>
            </a:r>
            <a:r>
              <a:rPr lang="en-US" dirty="0" err="1"/>
              <a:t>Borgernære</a:t>
            </a:r>
            <a:r>
              <a:rPr lang="en-US" dirty="0"/>
              <a:t> </a:t>
            </a:r>
            <a:r>
              <a:rPr lang="en-US" dirty="0" err="1"/>
              <a:t>Indsatser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thuesen@health.sdu.dk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50A76-6564-78B6-4C18-90CA353B51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C1601382-4FA9-4B79-88D1-641898D87AED}" type="datetime1">
              <a:rPr lang="da-DK" smtClean="0"/>
              <a:pPr>
                <a:spcAft>
                  <a:spcPts val="600"/>
                </a:spcAft>
              </a:pPr>
              <a:t>27.03.2023</a:t>
            </a:fld>
            <a:endParaRPr lang="da-DK"/>
          </a:p>
        </p:txBody>
      </p:sp>
      <p:pic>
        <p:nvPicPr>
          <p:cNvPr id="4" name="Picture 3" descr="Hæk plantet som en labyrint">
            <a:extLst>
              <a:ext uri="{FF2B5EF4-FFF2-40B4-BE49-F238E27FC236}">
                <a16:creationId xmlns:a16="http://schemas.microsoft.com/office/drawing/2014/main" id="{F4FE645B-3966-1CE7-79AC-57AAD4FAC0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72" r="13885"/>
          <a:stretch/>
        </p:blipFill>
        <p:spPr>
          <a:xfrm>
            <a:off x="20" y="10"/>
            <a:ext cx="60992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138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DA19-D655-BE8B-2AB4-7A727773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58" y="575354"/>
            <a:ext cx="5988743" cy="546585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err="1"/>
              <a:t>Hvad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palliativ</a:t>
            </a:r>
            <a:r>
              <a:rPr lang="en-GB" sz="2000" dirty="0"/>
              <a:t> </a:t>
            </a:r>
            <a:r>
              <a:rPr lang="en-GB" sz="2000" dirty="0" err="1"/>
              <a:t>indsats</a:t>
            </a:r>
            <a:r>
              <a:rPr lang="en-GB" sz="2000" dirty="0"/>
              <a:t> og </a:t>
            </a:r>
            <a:r>
              <a:rPr lang="en-GB" sz="2000" dirty="0" err="1"/>
              <a:t>værdier</a:t>
            </a:r>
            <a:r>
              <a:rPr lang="en-GB" sz="2000" dirty="0"/>
              <a:t> </a:t>
            </a:r>
            <a:r>
              <a:rPr lang="en-GB" sz="2000" dirty="0" err="1"/>
              <a:t>bidrage</a:t>
            </a:r>
            <a:r>
              <a:rPr lang="en-GB" sz="2000" dirty="0"/>
              <a:t> med i </a:t>
            </a:r>
            <a:r>
              <a:rPr lang="en-GB" sz="2000" dirty="0" err="1"/>
              <a:t>rehabilitering</a:t>
            </a:r>
            <a:r>
              <a:rPr lang="en-GB" sz="2000" dirty="0"/>
              <a:t> (</a:t>
            </a:r>
            <a:r>
              <a:rPr lang="en-GB" sz="2000" dirty="0" err="1"/>
              <a:t>ift</a:t>
            </a:r>
            <a:r>
              <a:rPr lang="en-GB" sz="2000" dirty="0"/>
              <a:t> </a:t>
            </a:r>
            <a:r>
              <a:rPr lang="en-GB" sz="2000" dirty="0" err="1"/>
              <a:t>personen</a:t>
            </a:r>
            <a:r>
              <a:rPr lang="en-GB" sz="2000" dirty="0"/>
              <a:t> i </a:t>
            </a:r>
            <a:r>
              <a:rPr lang="en-GB" sz="2000" dirty="0" err="1"/>
              <a:t>rehabilitering</a:t>
            </a:r>
            <a:r>
              <a:rPr lang="en-GB" sz="2000" dirty="0"/>
              <a:t>, </a:t>
            </a:r>
            <a:r>
              <a:rPr lang="en-GB" sz="2000" dirty="0" err="1"/>
              <a:t>dennes</a:t>
            </a:r>
            <a:r>
              <a:rPr lang="en-GB" sz="2000" dirty="0"/>
              <a:t> </a:t>
            </a:r>
            <a:r>
              <a:rPr lang="en-GB" sz="2000" dirty="0" err="1"/>
              <a:t>familie</a:t>
            </a:r>
            <a:r>
              <a:rPr lang="en-GB" sz="2000" dirty="0"/>
              <a:t>, </a:t>
            </a:r>
            <a:r>
              <a:rPr lang="en-GB" sz="2000" dirty="0" err="1"/>
              <a:t>fagpersoner</a:t>
            </a:r>
            <a:r>
              <a:rPr lang="en-GB" sz="2000" dirty="0"/>
              <a:t>, </a:t>
            </a:r>
            <a:r>
              <a:rPr lang="en-GB" sz="2000" dirty="0" err="1"/>
              <a:t>institutioner</a:t>
            </a:r>
            <a:r>
              <a:rPr lang="en-GB" sz="2000" dirty="0"/>
              <a:t>) – og </a:t>
            </a:r>
            <a:r>
              <a:rPr lang="en-GB" sz="2000" dirty="0" err="1"/>
              <a:t>hvordan</a:t>
            </a:r>
            <a:r>
              <a:rPr lang="en-GB" sz="2000" dirty="0"/>
              <a:t>? </a:t>
            </a:r>
            <a:br>
              <a:rPr lang="en-GB" sz="1700" dirty="0"/>
            </a:br>
            <a:br>
              <a:rPr lang="en-GB" sz="1700" dirty="0"/>
            </a:br>
            <a:endParaRPr lang="en-GB" sz="1700" b="0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9037EC6-DACD-FC1E-20CF-EA55FCA7C2E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83659" y="2924084"/>
            <a:ext cx="3082248" cy="386446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MULIGE BIDRAG - ex</a:t>
            </a:r>
          </a:p>
          <a:p>
            <a:endParaRPr lang="en-GB" dirty="0"/>
          </a:p>
          <a:p>
            <a:r>
              <a:rPr lang="en-GB" dirty="0" err="1"/>
              <a:t>Opmærksomhed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eksistentielle</a:t>
            </a:r>
            <a:r>
              <a:rPr lang="en-GB" dirty="0"/>
              <a:t> forhold</a:t>
            </a:r>
          </a:p>
          <a:p>
            <a:endParaRPr lang="en-GB" dirty="0"/>
          </a:p>
          <a:p>
            <a:r>
              <a:rPr lang="en-GB" dirty="0" err="1"/>
              <a:t>Lindring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Gentænke</a:t>
            </a:r>
            <a:r>
              <a:rPr lang="en-GB" dirty="0"/>
              <a:t> </a:t>
            </a:r>
            <a:r>
              <a:rPr lang="en-GB" dirty="0" err="1"/>
              <a:t>formål</a:t>
            </a:r>
            <a:r>
              <a:rPr lang="en-GB" dirty="0"/>
              <a:t> og </a:t>
            </a:r>
            <a:r>
              <a:rPr lang="en-GB" dirty="0" err="1"/>
              <a:t>succeskriterier</a:t>
            </a:r>
            <a:r>
              <a:rPr lang="en-GB" dirty="0"/>
              <a:t> for god </a:t>
            </a:r>
            <a:r>
              <a:rPr lang="en-GB" dirty="0" err="1"/>
              <a:t>praksis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0EDE483-9B57-202B-4D82-FF5CA7BD17D5}"/>
              </a:ext>
            </a:extLst>
          </p:cNvPr>
          <p:cNvSpPr txBox="1">
            <a:spLocks/>
          </p:cNvSpPr>
          <p:nvPr/>
        </p:nvSpPr>
        <p:spPr>
          <a:xfrm>
            <a:off x="8917968" y="2958952"/>
            <a:ext cx="3082247" cy="33467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HVORDAN - ex</a:t>
            </a:r>
          </a:p>
          <a:p>
            <a:endParaRPr lang="en-GB" dirty="0"/>
          </a:p>
          <a:p>
            <a:r>
              <a:rPr lang="en-GB" dirty="0" err="1"/>
              <a:t>Integrerede</a:t>
            </a:r>
            <a:r>
              <a:rPr lang="en-GB" dirty="0"/>
              <a:t> former, </a:t>
            </a:r>
            <a:r>
              <a:rPr lang="en-GB" dirty="0" err="1"/>
              <a:t>fx</a:t>
            </a:r>
            <a:r>
              <a:rPr lang="en-GB" dirty="0"/>
              <a:t> </a:t>
            </a:r>
            <a:r>
              <a:rPr lang="en-GB" dirty="0" err="1"/>
              <a:t>Palliativ</a:t>
            </a:r>
            <a:r>
              <a:rPr lang="en-GB" dirty="0"/>
              <a:t> Rehabilitering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tilbud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/>
              <a:t>Samarbejde</a:t>
            </a:r>
            <a:r>
              <a:rPr lang="en-GB" dirty="0"/>
              <a:t> og </a:t>
            </a:r>
            <a:r>
              <a:rPr lang="en-GB" dirty="0" err="1"/>
              <a:t>koordinering</a:t>
            </a:r>
            <a:r>
              <a:rPr lang="en-GB" dirty="0"/>
              <a:t> </a:t>
            </a:r>
            <a:r>
              <a:rPr lang="en-GB" dirty="0" err="1"/>
              <a:t>mellem</a:t>
            </a:r>
            <a:r>
              <a:rPr lang="en-GB" dirty="0"/>
              <a:t> </a:t>
            </a:r>
            <a:r>
              <a:rPr lang="en-GB" dirty="0" err="1"/>
              <a:t>selvstændige</a:t>
            </a:r>
            <a:r>
              <a:rPr lang="en-GB" dirty="0"/>
              <a:t> </a:t>
            </a:r>
            <a:r>
              <a:rPr lang="en-GB" dirty="0" err="1"/>
              <a:t>enheder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/>
              <a:t>Læring</a:t>
            </a:r>
            <a:r>
              <a:rPr lang="en-GB" dirty="0"/>
              <a:t> og </a:t>
            </a:r>
            <a:r>
              <a:rPr lang="en-GB" dirty="0" err="1"/>
              <a:t>videndeling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4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DA19-D655-BE8B-2AB4-7A727773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336" y="392479"/>
            <a:ext cx="5701066" cy="483153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err="1"/>
              <a:t>Hvad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rehabilitering</a:t>
            </a:r>
            <a:r>
              <a:rPr lang="en-GB" sz="2000" dirty="0"/>
              <a:t> og </a:t>
            </a:r>
            <a:r>
              <a:rPr lang="en-GB" sz="2000" dirty="0" err="1"/>
              <a:t>rehabiliterende</a:t>
            </a:r>
            <a:r>
              <a:rPr lang="en-GB" sz="2000" dirty="0"/>
              <a:t> </a:t>
            </a:r>
            <a:r>
              <a:rPr lang="en-GB" sz="2000" dirty="0" err="1"/>
              <a:t>værdier</a:t>
            </a:r>
            <a:r>
              <a:rPr lang="en-GB" sz="2000" dirty="0"/>
              <a:t> og </a:t>
            </a:r>
            <a:r>
              <a:rPr lang="en-GB" sz="2000" dirty="0" err="1"/>
              <a:t>principper</a:t>
            </a:r>
            <a:r>
              <a:rPr lang="en-GB" sz="2000" dirty="0"/>
              <a:t> </a:t>
            </a:r>
            <a:r>
              <a:rPr lang="en-GB" sz="2000" dirty="0" err="1"/>
              <a:t>bidrage</a:t>
            </a:r>
            <a:r>
              <a:rPr lang="en-GB" sz="2000" dirty="0"/>
              <a:t> med i den  </a:t>
            </a:r>
            <a:r>
              <a:rPr lang="en-GB" sz="2000" dirty="0" err="1"/>
              <a:t>basale</a:t>
            </a:r>
            <a:r>
              <a:rPr lang="en-GB" sz="2000" dirty="0"/>
              <a:t> og </a:t>
            </a:r>
            <a:r>
              <a:rPr lang="en-GB" sz="2000" dirty="0" err="1"/>
              <a:t>specialiserede</a:t>
            </a:r>
            <a:r>
              <a:rPr lang="en-GB" sz="2000" dirty="0"/>
              <a:t> palliative </a:t>
            </a:r>
            <a:r>
              <a:rPr lang="en-GB" sz="2000" dirty="0" err="1"/>
              <a:t>indsats</a:t>
            </a:r>
            <a:r>
              <a:rPr lang="en-GB" sz="2000" dirty="0"/>
              <a:t> (- </a:t>
            </a:r>
            <a:r>
              <a:rPr lang="en-GB" sz="2000" dirty="0" err="1"/>
              <a:t>ift</a:t>
            </a:r>
            <a:r>
              <a:rPr lang="en-GB" sz="2000" dirty="0"/>
              <a:t> den palliative patient og </a:t>
            </a:r>
            <a:r>
              <a:rPr lang="en-GB" sz="2000" dirty="0" err="1"/>
              <a:t>dennes</a:t>
            </a:r>
            <a:r>
              <a:rPr lang="en-GB" sz="2000" dirty="0"/>
              <a:t> </a:t>
            </a:r>
            <a:r>
              <a:rPr lang="en-GB" sz="2000" dirty="0" err="1"/>
              <a:t>familie</a:t>
            </a:r>
            <a:r>
              <a:rPr lang="en-GB" sz="2000" dirty="0"/>
              <a:t>, </a:t>
            </a:r>
            <a:r>
              <a:rPr lang="en-GB" sz="2000" dirty="0" err="1"/>
              <a:t>fagpersoner</a:t>
            </a:r>
            <a:r>
              <a:rPr lang="en-GB" sz="2000" dirty="0"/>
              <a:t>, </a:t>
            </a:r>
            <a:r>
              <a:rPr lang="en-GB" sz="2000" dirty="0" err="1"/>
              <a:t>institutioner</a:t>
            </a:r>
            <a:r>
              <a:rPr lang="en-GB" sz="2000" dirty="0"/>
              <a:t>) – og </a:t>
            </a:r>
            <a:r>
              <a:rPr lang="en-GB" sz="2000" dirty="0" err="1"/>
              <a:t>hvordan</a:t>
            </a:r>
            <a:r>
              <a:rPr lang="en-GB" sz="2000" dirty="0"/>
              <a:t>? </a:t>
            </a:r>
            <a:br>
              <a:rPr lang="en-GB" sz="1700" dirty="0"/>
            </a:br>
            <a:br>
              <a:rPr lang="en-GB" sz="1700" dirty="0"/>
            </a:br>
            <a:br>
              <a:rPr lang="en-GB" sz="2000" dirty="0"/>
            </a:br>
            <a:endParaRPr lang="en-GB" sz="2000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DCC4320-03ED-595D-FB7D-BD5C41F2D755}"/>
              </a:ext>
            </a:extLst>
          </p:cNvPr>
          <p:cNvSpPr txBox="1">
            <a:spLocks/>
          </p:cNvSpPr>
          <p:nvPr/>
        </p:nvSpPr>
        <p:spPr>
          <a:xfrm>
            <a:off x="8957217" y="2952083"/>
            <a:ext cx="3041909" cy="33297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HVORDAN - ex</a:t>
            </a:r>
          </a:p>
          <a:p>
            <a:endParaRPr lang="en-GB" dirty="0"/>
          </a:p>
          <a:p>
            <a:r>
              <a:rPr lang="en-GB" dirty="0" err="1"/>
              <a:t>Integrerede</a:t>
            </a:r>
            <a:r>
              <a:rPr lang="en-GB" dirty="0"/>
              <a:t> former, </a:t>
            </a:r>
            <a:r>
              <a:rPr lang="en-GB" dirty="0" err="1"/>
              <a:t>fx</a:t>
            </a:r>
            <a:r>
              <a:rPr lang="en-GB" dirty="0"/>
              <a:t> </a:t>
            </a:r>
            <a:r>
              <a:rPr lang="en-GB" dirty="0" err="1"/>
              <a:t>Rehabiliterende</a:t>
            </a:r>
            <a:r>
              <a:rPr lang="en-GB" dirty="0"/>
              <a:t> </a:t>
            </a:r>
            <a:r>
              <a:rPr lang="en-GB" dirty="0" err="1"/>
              <a:t>Palliativ</a:t>
            </a:r>
            <a:r>
              <a:rPr lang="en-GB" dirty="0"/>
              <a:t> </a:t>
            </a:r>
            <a:r>
              <a:rPr lang="en-GB" dirty="0" err="1"/>
              <a:t>Indsats</a:t>
            </a:r>
            <a:r>
              <a:rPr lang="en-GB" dirty="0"/>
              <a:t> – </a:t>
            </a:r>
            <a:r>
              <a:rPr lang="en-GB" dirty="0" err="1"/>
              <a:t>flere</a:t>
            </a:r>
            <a:r>
              <a:rPr lang="en-GB" dirty="0"/>
              <a:t> </a:t>
            </a:r>
            <a:r>
              <a:rPr lang="en-GB" dirty="0" err="1"/>
              <a:t>fagligheder</a:t>
            </a:r>
            <a:r>
              <a:rPr lang="en-GB" dirty="0"/>
              <a:t> (“AHP”)</a:t>
            </a:r>
          </a:p>
          <a:p>
            <a:endParaRPr lang="en-GB" dirty="0"/>
          </a:p>
          <a:p>
            <a:r>
              <a:rPr lang="en-GB" dirty="0" err="1"/>
              <a:t>Samarbejde</a:t>
            </a:r>
            <a:r>
              <a:rPr lang="en-GB" dirty="0"/>
              <a:t> og </a:t>
            </a:r>
            <a:r>
              <a:rPr lang="en-GB" dirty="0" err="1"/>
              <a:t>koordinering</a:t>
            </a:r>
            <a:r>
              <a:rPr lang="en-GB" dirty="0"/>
              <a:t> </a:t>
            </a:r>
            <a:r>
              <a:rPr lang="en-GB" dirty="0" err="1"/>
              <a:t>mellem</a:t>
            </a:r>
            <a:r>
              <a:rPr lang="en-GB" dirty="0"/>
              <a:t> </a:t>
            </a:r>
            <a:r>
              <a:rPr lang="en-GB" dirty="0" err="1"/>
              <a:t>selvstændige</a:t>
            </a:r>
            <a:r>
              <a:rPr lang="en-GB" dirty="0"/>
              <a:t> </a:t>
            </a:r>
            <a:r>
              <a:rPr lang="en-GB" dirty="0" err="1"/>
              <a:t>enheder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dirty="0" err="1"/>
              <a:t>Læring</a:t>
            </a:r>
            <a:r>
              <a:rPr lang="en-GB" dirty="0"/>
              <a:t> og </a:t>
            </a:r>
            <a:r>
              <a:rPr lang="en-GB" dirty="0" err="1"/>
              <a:t>videndeling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579AF4D-BE44-668E-0E98-CED0D3C2E6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79961" y="3013731"/>
            <a:ext cx="3041908" cy="318159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MULIGE BIDRAG</a:t>
            </a:r>
          </a:p>
          <a:p>
            <a:endParaRPr lang="en-GB" dirty="0"/>
          </a:p>
          <a:p>
            <a:r>
              <a:rPr lang="en-GB" dirty="0" err="1"/>
              <a:t>Opmærksomhed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, </a:t>
            </a:r>
            <a:r>
              <a:rPr lang="en-GB" dirty="0" err="1"/>
              <a:t>håb</a:t>
            </a:r>
            <a:r>
              <a:rPr lang="en-GB" dirty="0"/>
              <a:t>, </a:t>
            </a:r>
            <a:r>
              <a:rPr lang="en-GB" dirty="0" err="1"/>
              <a:t>drømme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Funktionsevne</a:t>
            </a:r>
            <a:r>
              <a:rPr lang="en-GB" dirty="0"/>
              <a:t> og social </a:t>
            </a:r>
            <a:r>
              <a:rPr lang="en-GB" dirty="0" err="1"/>
              <a:t>deltagelse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Gentænke</a:t>
            </a:r>
            <a:r>
              <a:rPr lang="en-GB" dirty="0"/>
              <a:t> </a:t>
            </a:r>
            <a:r>
              <a:rPr lang="en-GB" dirty="0" err="1"/>
              <a:t>succeskriterier</a:t>
            </a:r>
            <a:r>
              <a:rPr lang="en-GB" dirty="0"/>
              <a:t> for god </a:t>
            </a:r>
            <a:r>
              <a:rPr lang="en-GB" dirty="0" err="1"/>
              <a:t>praksis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0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CBCA15-28BF-FD59-7049-898184A06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0" t="19380" r="34157" b="6822"/>
          <a:stretch/>
        </p:blipFill>
        <p:spPr>
          <a:xfrm>
            <a:off x="3125976" y="871867"/>
            <a:ext cx="6007395" cy="5061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8C846B-C8E0-FA6E-E6C0-582CC6AE7798}"/>
              </a:ext>
            </a:extLst>
          </p:cNvPr>
          <p:cNvSpPr txBox="1"/>
          <p:nvPr/>
        </p:nvSpPr>
        <p:spPr>
          <a:xfrm>
            <a:off x="3267182" y="6270567"/>
            <a:ext cx="6007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https://gudenaahospice.dk/wp/wp-content/uploads/2022/01/Rehabilitering-p%C3%A5-hospice-hvorfor-og-hvordan.-Mette-og-Karen.pdf</a:t>
            </a:r>
          </a:p>
        </p:txBody>
      </p:sp>
    </p:spTree>
    <p:extLst>
      <p:ext uri="{BB962C8B-B14F-4D97-AF65-F5344CB8AC3E}">
        <p14:creationId xmlns:p14="http://schemas.microsoft.com/office/powerpoint/2010/main" val="64728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E7DB550-C661-B411-36AD-75131FDC2A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AF6DF8-CBF0-FAEA-7F03-2C1D01C1A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41660"/>
              </p:ext>
            </p:extLst>
          </p:nvPr>
        </p:nvGraphicFramePr>
        <p:xfrm>
          <a:off x="236307" y="226031"/>
          <a:ext cx="11620730" cy="6270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135">
                  <a:extLst>
                    <a:ext uri="{9D8B030D-6E8A-4147-A177-3AD203B41FA5}">
                      <a16:colId xmlns:a16="http://schemas.microsoft.com/office/drawing/2014/main" val="4109130044"/>
                    </a:ext>
                  </a:extLst>
                </a:gridCol>
                <a:gridCol w="4414266">
                  <a:extLst>
                    <a:ext uri="{9D8B030D-6E8A-4147-A177-3AD203B41FA5}">
                      <a16:colId xmlns:a16="http://schemas.microsoft.com/office/drawing/2014/main" val="3917342196"/>
                    </a:ext>
                  </a:extLst>
                </a:gridCol>
                <a:gridCol w="4798329">
                  <a:extLst>
                    <a:ext uri="{9D8B030D-6E8A-4147-A177-3AD203B41FA5}">
                      <a16:colId xmlns:a16="http://schemas.microsoft.com/office/drawing/2014/main" val="1028718283"/>
                    </a:ext>
                  </a:extLst>
                </a:gridCol>
              </a:tblGrid>
              <a:tr h="364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400" dirty="0">
                          <a:effectLst/>
                        </a:rPr>
                        <a:t> 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400" dirty="0">
                          <a:effectLst/>
                        </a:rPr>
                        <a:t>Rehabilitering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400" dirty="0">
                          <a:effectLst/>
                        </a:rPr>
                        <a:t>Palliation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extLst>
                  <a:ext uri="{0D108BD9-81ED-4DB2-BD59-A6C34878D82A}">
                    <a16:rowId xmlns:a16="http://schemas.microsoft.com/office/drawing/2014/main" val="3623223206"/>
                  </a:ext>
                </a:extLst>
              </a:tr>
              <a:tr h="379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Historisk kontekst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WWI. Krigsskadede 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Den kolde krig. Cancer og død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extLst>
                  <a:ext uri="{0D108BD9-81ED-4DB2-BD59-A6C34878D82A}">
                    <a16:rowId xmlns:a16="http://schemas.microsoft.com/office/drawing/2014/main" val="1754930081"/>
                  </a:ext>
                </a:extLst>
              </a:tr>
              <a:tr h="970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Fokus og begreber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Funktionsevne, mestringsevne, håb om normalisering og inklusion i samfundet.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ICF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Lindring af lidelse, håb om mening i livshistorisk og hverdagslivsperspektiv.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Total Pain 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extLst>
                  <a:ext uri="{0D108BD9-81ED-4DB2-BD59-A6C34878D82A}">
                    <a16:rowId xmlns:a16="http://schemas.microsoft.com/office/drawing/2014/main" val="3627847689"/>
                  </a:ext>
                </a:extLst>
              </a:tr>
              <a:tr h="1568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Perspektiv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Mål på kort og langt sigt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Udvikling eller fastholdelse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Kontrol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Gøren og bliven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Især mål på kort sigt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Døden som en naturlig proces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Forbundethed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Væren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extLst>
                  <a:ext uri="{0D108BD9-81ED-4DB2-BD59-A6C34878D82A}">
                    <a16:rowId xmlns:a16="http://schemas.microsoft.com/office/drawing/2014/main" val="1981419670"/>
                  </a:ext>
                </a:extLst>
              </a:tr>
              <a:tr h="573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Normer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Norm om aktivitet – at bidrage og deltage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Passivitet er legitimt – at modtage og at trække sig tilbage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extLst>
                  <a:ext uri="{0D108BD9-81ED-4DB2-BD59-A6C34878D82A}">
                    <a16:rowId xmlns:a16="http://schemas.microsoft.com/office/drawing/2014/main" val="1568226245"/>
                  </a:ext>
                </a:extLst>
              </a:tr>
              <a:tr h="1359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</a:rPr>
                        <a:t>Udvidelse af målgruppe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Fra mennesker med </a:t>
                      </a:r>
                      <a:r>
                        <a:rPr lang="da-DK" sz="1800" dirty="0" err="1">
                          <a:effectLst/>
                        </a:rPr>
                        <a:t>disability</a:t>
                      </a:r>
                      <a:r>
                        <a:rPr lang="da-DK" sz="1800" dirty="0">
                          <a:effectLst/>
                        </a:rPr>
                        <a:t>/funktionsevnenedsættelse til ’endnu ikke </a:t>
                      </a:r>
                      <a:r>
                        <a:rPr lang="da-DK" sz="1800" dirty="0" err="1">
                          <a:effectLst/>
                        </a:rPr>
                        <a:t>disabled</a:t>
                      </a:r>
                      <a:r>
                        <a:rPr lang="da-DK" sz="1800" dirty="0">
                          <a:effectLst/>
                        </a:rPr>
                        <a:t>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Udvides til fremskredne sygdomsstadier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Fra terminalt syge cancerpatienter til alle, der lider af livstruende sygdom + deres pårørende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Udvides til tidligere stadier af sygdom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extLst>
                  <a:ext uri="{0D108BD9-81ED-4DB2-BD59-A6C34878D82A}">
                    <a16:rowId xmlns:a16="http://schemas.microsoft.com/office/drawing/2014/main" val="2807730451"/>
                  </a:ext>
                </a:extLst>
              </a:tr>
              <a:tr h="1048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Principper og praksisser, ex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Målsætning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Diskurs om at komme sig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End-of-</a:t>
                      </a:r>
                      <a:r>
                        <a:rPr lang="da-DK" sz="1800" dirty="0" err="1">
                          <a:effectLst/>
                        </a:rPr>
                        <a:t>life</a:t>
                      </a:r>
                      <a:r>
                        <a:rPr lang="da-DK" sz="1800" dirty="0">
                          <a:effectLst/>
                        </a:rPr>
                        <a:t> samtaler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Accept af død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7" marR="36857" marT="0" marB="0"/>
                </a:tc>
                <a:extLst>
                  <a:ext uri="{0D108BD9-81ED-4DB2-BD59-A6C34878D82A}">
                    <a16:rowId xmlns:a16="http://schemas.microsoft.com/office/drawing/2014/main" val="2672602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8AC715-873D-48BF-908D-0F247B46359A}"/>
              </a:ext>
            </a:extLst>
          </p:cNvPr>
          <p:cNvSpPr txBox="1"/>
          <p:nvPr/>
        </p:nvSpPr>
        <p:spPr>
          <a:xfrm>
            <a:off x="236304" y="6529853"/>
            <a:ext cx="1162072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/>
              <a:t>Timm, Thuesen, Clark (2021): Rehabilitation and Palliative Care: Histories, dialectics and challenges.  https://www.ncbi.nlm.nih.gov/pmc/articles/PMC8790711/pdf/wellcomeopenres-6-18746.pdf</a:t>
            </a:r>
          </a:p>
        </p:txBody>
      </p:sp>
    </p:spTree>
    <p:extLst>
      <p:ext uri="{BB962C8B-B14F-4D97-AF65-F5344CB8AC3E}">
        <p14:creationId xmlns:p14="http://schemas.microsoft.com/office/powerpoint/2010/main" val="22560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71ABF4-3182-8BA0-9E8B-F809BDFE2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84" t="28039" r="25192" b="6844"/>
          <a:stretch/>
        </p:blipFill>
        <p:spPr bwMode="auto">
          <a:xfrm>
            <a:off x="2503014" y="1063405"/>
            <a:ext cx="7185972" cy="47065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57C8-202D-E5F4-CF6C-BA26F768B7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29338"/>
            <a:ext cx="2743200" cy="365125"/>
          </a:xfrm>
        </p:spPr>
        <p:txBody>
          <a:bodyPr/>
          <a:lstStyle/>
          <a:p>
            <a:fld id="{83488893-2AAA-ED44-AE5C-7120951D663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09127-FBFF-C64F-4EA4-07A7DB1D24C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984875"/>
            <a:ext cx="4114800" cy="355600"/>
          </a:xfrm>
        </p:spPr>
        <p:txBody>
          <a:bodyPr/>
          <a:lstStyle/>
          <a:p>
            <a:r>
              <a:rPr lang="da-DK"/>
              <a:t>TILFØJ FORFATTERNAVN I 'INDSÆT - SIDEHOVED OG SIDEFOD'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1">
            <a:extLst>
              <a:ext uri="{FF2B5EF4-FFF2-40B4-BE49-F238E27FC236}">
                <a16:creationId xmlns:a16="http://schemas.microsoft.com/office/drawing/2014/main" id="{B952C04F-0E30-582A-B1F1-93B6BF7E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868" y="981081"/>
            <a:ext cx="8703881" cy="935037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/>
              <a:t>Klip</a:t>
            </a:r>
            <a:r>
              <a:rPr lang="en-US" dirty="0"/>
              <a:t> </a:t>
            </a:r>
            <a:r>
              <a:rPr lang="en-US" dirty="0" err="1"/>
              <a:t>hækken</a:t>
            </a:r>
            <a:r>
              <a:rPr lang="en-US" dirty="0"/>
              <a:t>…..</a:t>
            </a:r>
          </a:p>
        </p:txBody>
      </p:sp>
      <p:sp>
        <p:nvSpPr>
          <p:cNvPr id="2069" name="Slide Number Placeholder 3">
            <a:extLst>
              <a:ext uri="{FF2B5EF4-FFF2-40B4-BE49-F238E27FC236}">
                <a16:creationId xmlns:a16="http://schemas.microsoft.com/office/drawing/2014/main" id="{943474E3-6A54-D1B3-3563-17F98596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9" y="612934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3488893-2AAA-ED44-AE5C-7120951D663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B197-C11B-7830-AE28-4FB74B7C94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BF5CA866-BD40-48DD-9318-2E16C19C4AE7}" type="datetime1">
              <a:rPr lang="da-DK" smtClean="0"/>
              <a:pPr>
                <a:spcAft>
                  <a:spcPts val="600"/>
                </a:spcAft>
              </a:pPr>
              <a:t>27.03.2023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459F7-8923-5229-B502-162A582720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15</a:t>
            </a:fld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EA3B-FF07-3BC6-5C5D-32203860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62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58FD23-C1EC-989A-519F-9DFBD0341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3" t="16786" r="37747" b="7950"/>
          <a:stretch/>
        </p:blipFill>
        <p:spPr bwMode="auto">
          <a:xfrm>
            <a:off x="7200745" y="1008221"/>
            <a:ext cx="3381634" cy="484155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3836-FBC0-FF8C-B3FA-D5C3B8989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31" y="1168585"/>
            <a:ext cx="5367600" cy="4841557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a-DK" sz="1800" dirty="0">
                <a:effectLst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da-DK" sz="1800" i="1" dirty="0">
                <a:effectLst/>
              </a:rPr>
              <a:t>Hvidbog om rehabilitering 2022 – nu med palliation</a:t>
            </a:r>
            <a:br>
              <a:rPr lang="da-DK" sz="1800" i="1" dirty="0">
                <a:effectLst/>
              </a:rPr>
            </a:br>
            <a:br>
              <a:rPr lang="da-DK" sz="1800" i="1" dirty="0">
                <a:effectLst/>
              </a:rPr>
            </a:br>
            <a:r>
              <a:rPr lang="da-DK" sz="1800" i="1" dirty="0">
                <a:effectLst/>
              </a:rPr>
              <a:t>Hvordan kan vi tænke og handle PÅ TVÆRS af rehabilitering og palliation</a:t>
            </a:r>
            <a:br>
              <a:rPr lang="da-DK" sz="1800" i="1" dirty="0">
                <a:effectLst/>
              </a:rPr>
            </a:br>
            <a:br>
              <a:rPr lang="da-DK" sz="1800" i="1" dirty="0">
                <a:effectLst/>
              </a:rPr>
            </a:br>
            <a:r>
              <a:rPr lang="da-DK" sz="1800" i="1" dirty="0">
                <a:effectLst/>
              </a:rPr>
              <a:t>Indhold: </a:t>
            </a:r>
            <a:br>
              <a:rPr lang="da-DK" sz="1800" i="1" dirty="0">
                <a:effectLst/>
              </a:rPr>
            </a:br>
            <a:br>
              <a:rPr lang="da-DK" sz="1800" i="1" dirty="0">
                <a:effectLst/>
              </a:rPr>
            </a:br>
            <a:r>
              <a:rPr lang="da-DK" sz="1800" b="0" i="1" dirty="0"/>
              <a:t>Hvorfor var der brug for en ny hvidbog, og hvorfor skulle palliation omtales i den forbindelse? </a:t>
            </a:r>
            <a:br>
              <a:rPr lang="da-DK" sz="1800" b="0" i="1" dirty="0"/>
            </a:br>
            <a:br>
              <a:rPr lang="da-DK" sz="1800" b="0" i="1" dirty="0"/>
            </a:br>
            <a:r>
              <a:rPr lang="da-DK" sz="1800" b="0" i="1" dirty="0"/>
              <a:t>Den nye definition</a:t>
            </a:r>
            <a:br>
              <a:rPr lang="da-DK" sz="1800" b="0" i="1" dirty="0"/>
            </a:br>
            <a:br>
              <a:rPr lang="da-DK" sz="1800" b="0" i="1" dirty="0"/>
            </a:br>
            <a:r>
              <a:rPr lang="da-DK" sz="1800" b="0" i="1" dirty="0"/>
              <a:t>Hvidbogens anbefalinger</a:t>
            </a:r>
            <a:br>
              <a:rPr lang="da-DK" sz="1800" b="0" i="1" dirty="0"/>
            </a:br>
            <a:br>
              <a:rPr lang="da-DK" sz="1800" b="0" i="1" dirty="0"/>
            </a:br>
            <a:r>
              <a:rPr lang="da-DK" sz="1800" b="0" i="1" dirty="0"/>
              <a:t>Hvad kan rehabiliterende og palliative indsatser og tilgange bidrage med ‘ind over hækken’ – og hvordan?</a:t>
            </a:r>
            <a:br>
              <a:rPr lang="da-DK" sz="1800" b="0" i="1" dirty="0"/>
            </a:br>
            <a:br>
              <a:rPr lang="da-DK" sz="1800" b="0" i="1" dirty="0"/>
            </a:br>
            <a:r>
              <a:rPr lang="da-DK" sz="1800" b="0" i="1" dirty="0"/>
              <a:t>Eksempler fra egen og andres forskning</a:t>
            </a:r>
            <a:br>
              <a:rPr lang="da-DK" sz="1400" b="0" i="1" dirty="0"/>
            </a:br>
            <a:endParaRPr lang="en-GB" sz="14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D3DBD-8B5E-5010-CC42-42538495D77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94A67AE1-722F-477C-9788-F2452AE89066}" type="datetime1">
              <a:rPr lang="da-DK" smtClean="0"/>
              <a:pPr>
                <a:spcAft>
                  <a:spcPts val="600"/>
                </a:spcAft>
              </a:pPr>
              <a:t>27.03.2023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6EBDB-D20D-3D2F-BCBE-9A3CB63B3E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946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BDA271-0679-4379-9163-DE055067C22F}"/>
              </a:ext>
            </a:extLst>
          </p:cNvPr>
          <p:cNvSpPr txBox="1"/>
          <p:nvPr/>
        </p:nvSpPr>
        <p:spPr>
          <a:xfrm>
            <a:off x="5363111" y="1581206"/>
            <a:ext cx="6741476" cy="1255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da-DK" dirty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a-DK" sz="1600" dirty="0"/>
              <a:t>Kritisk dokumentation, der belyser sammenhænge og dokumenterer centrale aspekter af et område, beskriver dilemmaer og udfordringer, og formulerer anbefalinger        </a:t>
            </a:r>
            <a:r>
              <a:rPr lang="da-DK" sz="1600" i="1" dirty="0"/>
              <a:t>(Grønnegaard Christensen 2015)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3911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9822" cy="1325563"/>
          </a:xfrm>
        </p:spPr>
        <p:txBody>
          <a:bodyPr/>
          <a:lstStyle/>
          <a:p>
            <a:r>
              <a:rPr lang="da-DK" dirty="0"/>
              <a:t>Hvidbogen – konsensusarbejde og involverende processer    </a:t>
            </a: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743699" y="1825625"/>
            <a:ext cx="5006975" cy="4351338"/>
          </a:xfrm>
        </p:spPr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FORDI: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Rehabilitering – skabes på tværs af fagligheder, specialer, sektorer og videnskabelige tilgange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AC97BD4-692C-4CA3-B7CF-EFF1ADAFC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38" t="22505" r="8280" b="8135"/>
          <a:stretch/>
        </p:blipFill>
        <p:spPr bwMode="auto">
          <a:xfrm>
            <a:off x="984249" y="1595438"/>
            <a:ext cx="5006975" cy="5115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715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6D14B-857F-040B-323E-EEF40259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51"/>
            <a:ext cx="10515600" cy="1325563"/>
          </a:xfrm>
        </p:spPr>
        <p:txBody>
          <a:bodyPr/>
          <a:lstStyle/>
          <a:p>
            <a:r>
              <a:rPr lang="en-GB" dirty="0" err="1"/>
              <a:t>Hvorfor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ny</a:t>
            </a:r>
            <a:r>
              <a:rPr lang="en-GB" dirty="0"/>
              <a:t> </a:t>
            </a:r>
            <a:r>
              <a:rPr lang="en-GB" dirty="0" err="1"/>
              <a:t>hvidbog</a:t>
            </a:r>
            <a:r>
              <a:rPr lang="en-GB" dirty="0"/>
              <a:t> og definition?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F56E3E-D2E3-4043-807A-9227D2C7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894"/>
            <a:ext cx="10515600" cy="398637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da-DK" dirty="0"/>
              <a:t>Nye målgrupper – bl.a.</a:t>
            </a:r>
          </a:p>
          <a:p>
            <a:pPr lvl="1">
              <a:spcAft>
                <a:spcPts val="800"/>
              </a:spcAft>
            </a:pPr>
            <a:r>
              <a:rPr lang="da-DK" dirty="0"/>
              <a:t>flere ældre</a:t>
            </a:r>
          </a:p>
          <a:p>
            <a:pPr lvl="1">
              <a:spcAft>
                <a:spcPts val="800"/>
              </a:spcAft>
            </a:pPr>
            <a:r>
              <a:rPr lang="da-DK" dirty="0"/>
              <a:t>flere der lever med kronisk og livstruende sygdom</a:t>
            </a:r>
          </a:p>
          <a:p>
            <a:pPr lvl="1">
              <a:spcAft>
                <a:spcPts val="800"/>
              </a:spcAft>
            </a:pPr>
            <a:r>
              <a:rPr lang="da-DK" dirty="0"/>
              <a:t>flere der lever med multisygdom</a:t>
            </a:r>
          </a:p>
          <a:p>
            <a:pPr lvl="1">
              <a:spcAft>
                <a:spcPts val="800"/>
              </a:spcAft>
            </a:pPr>
            <a:r>
              <a:rPr lang="da-DK" dirty="0"/>
              <a:t>flere der lever med psykisk mistrivsel</a:t>
            </a:r>
          </a:p>
          <a:p>
            <a:pPr>
              <a:spcAft>
                <a:spcPts val="800"/>
              </a:spcAft>
            </a:pPr>
            <a:r>
              <a:rPr lang="da-DK" dirty="0"/>
              <a:t>Strukturreformen 2007: Kommunerne fik ansvaret for størstedelen af rehabiliteringen/opgaver med rehabiliterende sigte</a:t>
            </a:r>
          </a:p>
          <a:p>
            <a:pPr>
              <a:spcAft>
                <a:spcPts val="800"/>
              </a:spcAft>
            </a:pPr>
            <a:r>
              <a:rPr lang="da-DK" dirty="0"/>
              <a:t>Faglig og organisatorisk kompleksitet </a:t>
            </a:r>
          </a:p>
          <a:p>
            <a:pPr lvl="1">
              <a:spcAft>
                <a:spcPts val="800"/>
              </a:spcAft>
            </a:pPr>
            <a:r>
              <a:rPr lang="da-DK" dirty="0"/>
              <a:t>På tværs af lovgivninger, enheder, fagligheder, kulturer    </a:t>
            </a:r>
          </a:p>
          <a:p>
            <a:pPr lvl="1">
              <a:spcAft>
                <a:spcPts val="800"/>
              </a:spcAft>
            </a:pPr>
            <a:r>
              <a:rPr lang="da-DK" dirty="0"/>
              <a:t>Sammenhængsproblemer</a:t>
            </a:r>
          </a:p>
          <a:p>
            <a:pPr>
              <a:spcAft>
                <a:spcPts val="800"/>
              </a:spcAft>
            </a:pPr>
            <a:r>
              <a:rPr lang="da-DK" dirty="0"/>
              <a:t>Begrebslig uklarhed – to definitioner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42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0D55-97DC-9918-C48A-F550AEAF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202" y="618299"/>
            <a:ext cx="4680000" cy="1938338"/>
          </a:xfrm>
        </p:spPr>
        <p:txBody>
          <a:bodyPr anchor="t">
            <a:normAutofit/>
          </a:bodyPr>
          <a:lstStyle/>
          <a:p>
            <a:r>
              <a:rPr lang="en-GB" dirty="0" err="1"/>
              <a:t>Hvorfor</a:t>
            </a:r>
            <a:r>
              <a:rPr lang="en-GB" dirty="0"/>
              <a:t> palliation i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hvidbog</a:t>
            </a:r>
            <a:r>
              <a:rPr lang="en-GB" dirty="0"/>
              <a:t> om </a:t>
            </a:r>
            <a:r>
              <a:rPr lang="en-GB" dirty="0" err="1"/>
              <a:t>rehabilitering</a:t>
            </a:r>
            <a:r>
              <a:rPr lang="en-GB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D36C10-E418-0023-D465-7BC1E1F8E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2202" y="2465376"/>
            <a:ext cx="4680000" cy="404815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Kræftplan III, 2010: </a:t>
            </a:r>
            <a:r>
              <a:rPr lang="da-DK" sz="1800" i="1" dirty="0"/>
              <a:t>Mere sammenhæng mellem rehabiliteringsindsatsen og den palliative indsats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Ændrede sygdomsmønstre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Udvidede målgrupper for palliativ indsats  og for rehabilitering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Nye tilgange: Palliativ rehabilitering og Rehabiliterende Palliativ Indsats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Ændret tænkning om patienternes behov?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Hos fagpersoner?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Hos patienter og deres familier?  </a:t>
            </a:r>
            <a:r>
              <a:rPr lang="en-GB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0C10A-E3F8-3434-D6A3-86C0ABB386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3488893-2AAA-ED44-AE5C-7120951D663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2C1FE-DEC3-AA93-9C7C-6B7EA2FB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71" y="2729114"/>
            <a:ext cx="2036716" cy="3077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35FC6-45D0-E7AF-EFF7-FDBB0804945B}"/>
              </a:ext>
            </a:extLst>
          </p:cNvPr>
          <p:cNvSpPr txBox="1"/>
          <p:nvPr/>
        </p:nvSpPr>
        <p:spPr>
          <a:xfrm rot="18956832">
            <a:off x="690185" y="3342047"/>
            <a:ext cx="33270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HISTORISK</a:t>
            </a:r>
          </a:p>
        </p:txBody>
      </p:sp>
      <p:pic>
        <p:nvPicPr>
          <p:cNvPr id="7" name="Picture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A0F7C4A5-9C89-B186-BDF2-F0ED99326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13" t="18078" r="38783" b="11270"/>
          <a:stretch/>
        </p:blipFill>
        <p:spPr bwMode="auto">
          <a:xfrm>
            <a:off x="3176360" y="2729114"/>
            <a:ext cx="2144502" cy="30777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209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11D6-C54B-F13A-F6F0-E1A84A5F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REHABILITERING DEFINITION 2022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DFC00-ABE0-2A6D-6338-BE3165FD0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r>
              <a:rPr lang="da-DK" dirty="0"/>
              <a:t>Rehabilitering er målrettet personer, som oplever eller er i risiko for at opleve begrænsninger i deres fysiske, psykiske, 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kognitive</a:t>
            </a:r>
            <a:r>
              <a:rPr lang="da-DK" dirty="0"/>
              <a:t> og/eller sociale funktionsevne og dermed 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i hverdagslivet</a:t>
            </a:r>
            <a:r>
              <a:rPr lang="da-DK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da-DK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a-DK" dirty="0"/>
              <a:t>Formålet med rehabilitering er at muliggøre et meningsfuldt liv 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med bedst mulig aktivitet og deltagelse, mestring og livskvalitet. </a:t>
            </a:r>
          </a:p>
          <a:p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a-DK" dirty="0"/>
              <a:t>Rehabilitering er en samarbejdsproces mellem en person, pårørende, professionelle og 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andre relevante parter. </a:t>
            </a:r>
          </a:p>
          <a:p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a-DK" dirty="0"/>
              <a:t>Rehabiliteringsindsatser er målrettede, sammenhængende og </a:t>
            </a:r>
            <a:r>
              <a:rPr lang="da-DK" dirty="0" err="1"/>
              <a:t>vidensbaserede</a:t>
            </a:r>
            <a:r>
              <a:rPr lang="da-DK" dirty="0"/>
              <a:t> med udgangspunkt i personens perspektiver og hele livssituation.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71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62BA-05B0-0F2B-5B71-7EE5D610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 err="1"/>
              <a:t>Personcentreret</a:t>
            </a:r>
            <a:r>
              <a:rPr lang="en-GB" dirty="0"/>
              <a:t> </a:t>
            </a:r>
            <a:r>
              <a:rPr lang="en-GB" dirty="0" err="1"/>
              <a:t>rehabilitering</a:t>
            </a:r>
            <a:r>
              <a:rPr lang="en-GB" dirty="0"/>
              <a:t> </a:t>
            </a:r>
            <a:r>
              <a:rPr lang="en-GB" dirty="0" err="1"/>
              <a:t>iflg</a:t>
            </a:r>
            <a:r>
              <a:rPr lang="en-GB" dirty="0"/>
              <a:t> </a:t>
            </a:r>
            <a:r>
              <a:rPr lang="en-GB" dirty="0" err="1"/>
              <a:t>hvidbogen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4619-019A-6411-7C8D-BC4E500A697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9FBA5AB-EE2A-4B29-BD99-FD03EAF5DE0C}" type="datetime1">
              <a:rPr lang="da-DK" smtClean="0"/>
              <a:pPr>
                <a:spcAft>
                  <a:spcPts val="600"/>
                </a:spcAft>
              </a:pPr>
              <a:t>27.03.2023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75101-3564-6ECC-1EB7-B2D5A5CFEF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4479D08-58E2-7780-4989-9CE76DD25E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55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Anbefalinger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136FE0-A336-4090-B45D-AB63304B0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728" t="37077" r="9213" b="29165"/>
          <a:stretch/>
        </p:blipFill>
        <p:spPr bwMode="auto">
          <a:xfrm>
            <a:off x="2299268" y="2264951"/>
            <a:ext cx="7842565" cy="3472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2585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6921329541496790","enableDocumentContentUpdater":true,"version":"1.3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TemplateConfiguration><![CDATA[{"elementsMetadata":[],"transformationConfigurations":[{"language":"{{DocumentLanguage}}","disableUpdates":false,"type":"proofingLanguage"}],"templateName":"","templateDescription":"","enableDocumentContentUpdater":true,"version":"1.3"}]]></TemplafyTemplate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6921329541184747","enableDocumentContentUpdater":true,"version":"1.3"}]]></TemplafySlideTemplate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6921329541028667","enableDocumentContentUpdater":true,"version":"1.3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6921329540872241","enableDocumentContentUpdater":true,"version":"1.3"}]]></TemplafySlideTemplateConfiguration>
</file>

<file path=customXml/item18.xml><?xml version="1.0" encoding="utf-8"?>
<TemplafySlideTemplateConfiguration><![CDATA[{"documentContentValidatorConfiguration":{"enableDocumentContentValidator":false,"documentContentValidatorVersion":0},"elementsMetadata":[],"slideId":"636921329541809292","enableDocumentContentUpdater":true,"version":"1.3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6921329541357276","enableDocumentContentUpdater":true,"version":"1.3"}]]></TemplafySlideTemplate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6921329541809293","enableDocumentContentUpdater":true,"version":"1.3"}]]></TemplafySlideTemplate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6921329541028668","enableDocumentContentUpdater":true,"version":"1.3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6921329541357275","enableDocumentContentUpdater":true,"version":"1.3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documentContentValidatorConfiguration":{"enableDocumentContentValidator":false,"documentContentValidatorVersion":0},"elementsMetadata":[],"slideId":"636921329541028666","enableDocumentContentUpdater":true,"version":"1.3"}]]></TemplafySlideTemplate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FormConfiguration><![CDATA[{"formFields":[],"formDataEntries":[]}]]></Templafy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21329541653408","enableDocumentContentUpdater":true,"version":"1.3"}]]></TemplafySlideTemplateConfiguration>
</file>

<file path=customXml/item30.xml><?xml version="1.0" encoding="utf-8"?>
<TemplafySlideTemplateConfiguration><![CDATA[{"documentContentValidatorConfiguration":{"enableDocumentContentValidator":false,"documentContentValidatorVersion":0},"elementsMetadata":[],"slideId":"636921329542278043","enableDocumentContentUpdater":true,"version":"1.3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6921329542122379","enableDocumentContentUpdater":true,"version":"1.3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6921329542122380","enableDocumentContentUpdater":true,"version":"1.3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DF8FC11B-2B8F-48E8-89FC-329FD59E3C3C}">
  <ds:schemaRefs/>
</ds:datastoreItem>
</file>

<file path=customXml/itemProps10.xml><?xml version="1.0" encoding="utf-8"?>
<ds:datastoreItem xmlns:ds="http://schemas.openxmlformats.org/officeDocument/2006/customXml" ds:itemID="{3C302438-84D4-4410-883F-41F2AB7D30E2}">
  <ds:schemaRefs/>
</ds:datastoreItem>
</file>

<file path=customXml/itemProps11.xml><?xml version="1.0" encoding="utf-8"?>
<ds:datastoreItem xmlns:ds="http://schemas.openxmlformats.org/officeDocument/2006/customXml" ds:itemID="{D0688CFD-82DB-43CD-8984-E850371D850F}">
  <ds:schemaRefs/>
</ds:datastoreItem>
</file>

<file path=customXml/itemProps12.xml><?xml version="1.0" encoding="utf-8"?>
<ds:datastoreItem xmlns:ds="http://schemas.openxmlformats.org/officeDocument/2006/customXml" ds:itemID="{C484C70F-0F64-4774-853F-19FDF7E1F81D}">
  <ds:schemaRefs/>
</ds:datastoreItem>
</file>

<file path=customXml/itemProps13.xml><?xml version="1.0" encoding="utf-8"?>
<ds:datastoreItem xmlns:ds="http://schemas.openxmlformats.org/officeDocument/2006/customXml" ds:itemID="{3FF30AE2-4030-4619-B981-FE19E0E4A113}">
  <ds:schemaRefs/>
</ds:datastoreItem>
</file>

<file path=customXml/itemProps14.xml><?xml version="1.0" encoding="utf-8"?>
<ds:datastoreItem xmlns:ds="http://schemas.openxmlformats.org/officeDocument/2006/customXml" ds:itemID="{FE87C2BA-4D9C-4A03-8ACC-AC033380FDD9}">
  <ds:schemaRefs/>
</ds:datastoreItem>
</file>

<file path=customXml/itemProps15.xml><?xml version="1.0" encoding="utf-8"?>
<ds:datastoreItem xmlns:ds="http://schemas.openxmlformats.org/officeDocument/2006/customXml" ds:itemID="{6851A85B-2F43-457A-A79C-603DD5A77068}">
  <ds:schemaRefs/>
</ds:datastoreItem>
</file>

<file path=customXml/itemProps16.xml><?xml version="1.0" encoding="utf-8"?>
<ds:datastoreItem xmlns:ds="http://schemas.openxmlformats.org/officeDocument/2006/customXml" ds:itemID="{B052E437-0E37-4BD0-B658-F410C70F086D}">
  <ds:schemaRefs/>
</ds:datastoreItem>
</file>

<file path=customXml/itemProps17.xml><?xml version="1.0" encoding="utf-8"?>
<ds:datastoreItem xmlns:ds="http://schemas.openxmlformats.org/officeDocument/2006/customXml" ds:itemID="{8F36D3C8-5173-4306-861C-CC9CB4A0CF4B}">
  <ds:schemaRefs/>
</ds:datastoreItem>
</file>

<file path=customXml/itemProps18.xml><?xml version="1.0" encoding="utf-8"?>
<ds:datastoreItem xmlns:ds="http://schemas.openxmlformats.org/officeDocument/2006/customXml" ds:itemID="{75EE5595-EB9F-41D4-B2D4-51D62F570062}">
  <ds:schemaRefs/>
</ds:datastoreItem>
</file>

<file path=customXml/itemProps19.xml><?xml version="1.0" encoding="utf-8"?>
<ds:datastoreItem xmlns:ds="http://schemas.openxmlformats.org/officeDocument/2006/customXml" ds:itemID="{6B0D700A-B574-468F-8B57-017D5DD2185D}">
  <ds:schemaRefs/>
</ds:datastoreItem>
</file>

<file path=customXml/itemProps2.xml><?xml version="1.0" encoding="utf-8"?>
<ds:datastoreItem xmlns:ds="http://schemas.openxmlformats.org/officeDocument/2006/customXml" ds:itemID="{F2272AAD-8D33-4FB9-9B40-46554F80457C}">
  <ds:schemaRefs/>
</ds:datastoreItem>
</file>

<file path=customXml/itemProps20.xml><?xml version="1.0" encoding="utf-8"?>
<ds:datastoreItem xmlns:ds="http://schemas.openxmlformats.org/officeDocument/2006/customXml" ds:itemID="{F31277A9-97EE-4BA1-BCFA-B539C538A774}">
  <ds:schemaRefs/>
</ds:datastoreItem>
</file>

<file path=customXml/itemProps21.xml><?xml version="1.0" encoding="utf-8"?>
<ds:datastoreItem xmlns:ds="http://schemas.openxmlformats.org/officeDocument/2006/customXml" ds:itemID="{AD853561-0684-44E3-AD44-5FC2461A9BA1}">
  <ds:schemaRefs/>
</ds:datastoreItem>
</file>

<file path=customXml/itemProps22.xml><?xml version="1.0" encoding="utf-8"?>
<ds:datastoreItem xmlns:ds="http://schemas.openxmlformats.org/officeDocument/2006/customXml" ds:itemID="{D40B8ABF-BCDE-4BFC-8014-3E62B1CE21F5}">
  <ds:schemaRefs/>
</ds:datastoreItem>
</file>

<file path=customXml/itemProps23.xml><?xml version="1.0" encoding="utf-8"?>
<ds:datastoreItem xmlns:ds="http://schemas.openxmlformats.org/officeDocument/2006/customXml" ds:itemID="{15345BB6-FFF0-4812-9AF7-D4DE0D3D596A}">
  <ds:schemaRefs/>
</ds:datastoreItem>
</file>

<file path=customXml/itemProps24.xml><?xml version="1.0" encoding="utf-8"?>
<ds:datastoreItem xmlns:ds="http://schemas.openxmlformats.org/officeDocument/2006/customXml" ds:itemID="{CFC7CD9E-B387-47DD-A892-194586C4B0A8}">
  <ds:schemaRefs/>
</ds:datastoreItem>
</file>

<file path=customXml/itemProps25.xml><?xml version="1.0" encoding="utf-8"?>
<ds:datastoreItem xmlns:ds="http://schemas.openxmlformats.org/officeDocument/2006/customXml" ds:itemID="{61049392-9824-46E8-B53B-071ADFE52D03}">
  <ds:schemaRefs/>
</ds:datastoreItem>
</file>

<file path=customXml/itemProps26.xml><?xml version="1.0" encoding="utf-8"?>
<ds:datastoreItem xmlns:ds="http://schemas.openxmlformats.org/officeDocument/2006/customXml" ds:itemID="{13904DEA-8253-4BF3-9310-8891F043FA29}">
  <ds:schemaRefs/>
</ds:datastoreItem>
</file>

<file path=customXml/itemProps27.xml><?xml version="1.0" encoding="utf-8"?>
<ds:datastoreItem xmlns:ds="http://schemas.openxmlformats.org/officeDocument/2006/customXml" ds:itemID="{1DA5F47D-14F9-49C7-BB6D-79A6A719F13C}">
  <ds:schemaRefs/>
</ds:datastoreItem>
</file>

<file path=customXml/itemProps28.xml><?xml version="1.0" encoding="utf-8"?>
<ds:datastoreItem xmlns:ds="http://schemas.openxmlformats.org/officeDocument/2006/customXml" ds:itemID="{537D50E1-E116-4E1F-BBA2-BF976DC0D71C}">
  <ds:schemaRefs/>
</ds:datastoreItem>
</file>

<file path=customXml/itemProps29.xml><?xml version="1.0" encoding="utf-8"?>
<ds:datastoreItem xmlns:ds="http://schemas.openxmlformats.org/officeDocument/2006/customXml" ds:itemID="{C5CD5A01-6378-494D-B71B-D23DEC9A120C}">
  <ds:schemaRefs/>
</ds:datastoreItem>
</file>

<file path=customXml/itemProps3.xml><?xml version="1.0" encoding="utf-8"?>
<ds:datastoreItem xmlns:ds="http://schemas.openxmlformats.org/officeDocument/2006/customXml" ds:itemID="{12AAEFAA-488B-4613-B61C-8C050760FBEC}">
  <ds:schemaRefs/>
</ds:datastoreItem>
</file>

<file path=customXml/itemProps30.xml><?xml version="1.0" encoding="utf-8"?>
<ds:datastoreItem xmlns:ds="http://schemas.openxmlformats.org/officeDocument/2006/customXml" ds:itemID="{80B8C55C-E564-418E-A10D-CDA99D5F3EE8}">
  <ds:schemaRefs/>
</ds:datastoreItem>
</file>

<file path=customXml/itemProps4.xml><?xml version="1.0" encoding="utf-8"?>
<ds:datastoreItem xmlns:ds="http://schemas.openxmlformats.org/officeDocument/2006/customXml" ds:itemID="{AB6030D5-BCDD-426E-8913-152EAE6D3877}">
  <ds:schemaRefs/>
</ds:datastoreItem>
</file>

<file path=customXml/itemProps5.xml><?xml version="1.0" encoding="utf-8"?>
<ds:datastoreItem xmlns:ds="http://schemas.openxmlformats.org/officeDocument/2006/customXml" ds:itemID="{220EA0D0-DB51-4BFA-9F4B-DA1208570F35}">
  <ds:schemaRefs/>
</ds:datastoreItem>
</file>

<file path=customXml/itemProps6.xml><?xml version="1.0" encoding="utf-8"?>
<ds:datastoreItem xmlns:ds="http://schemas.openxmlformats.org/officeDocument/2006/customXml" ds:itemID="{59413F36-46DB-4441-9E33-4CC730A14BA9}">
  <ds:schemaRefs/>
</ds:datastoreItem>
</file>

<file path=customXml/itemProps7.xml><?xml version="1.0" encoding="utf-8"?>
<ds:datastoreItem xmlns:ds="http://schemas.openxmlformats.org/officeDocument/2006/customXml" ds:itemID="{563840C0-0BDF-4F63-86E4-16B670C857E2}">
  <ds:schemaRefs/>
</ds:datastoreItem>
</file>

<file path=customXml/itemProps8.xml><?xml version="1.0" encoding="utf-8"?>
<ds:datastoreItem xmlns:ds="http://schemas.openxmlformats.org/officeDocument/2006/customXml" ds:itemID="{EACF0A14-ED2E-4A19-ADF3-0D0A3222E90D}">
  <ds:schemaRefs/>
</ds:datastoreItem>
</file>

<file path=customXml/itemProps9.xml><?xml version="1.0" encoding="utf-8"?>
<ds:datastoreItem xmlns:ds="http://schemas.openxmlformats.org/officeDocument/2006/customXml" ds:itemID="{6328992E-AE26-492A-B96B-B12F18AF170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1023</Words>
  <Application>Microsoft Macintosh PowerPoint</Application>
  <PresentationFormat>Widescreen</PresentationFormat>
  <Paragraphs>175</Paragraphs>
  <Slides>15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Arial</vt:lpstr>
      <vt:lpstr>Calibri</vt:lpstr>
      <vt:lpstr>Questa-Regular</vt:lpstr>
      <vt:lpstr>Roboto Condensed</vt:lpstr>
      <vt:lpstr>Roboto Condensed Light</vt:lpstr>
      <vt:lpstr>Wingdings</vt:lpstr>
      <vt:lpstr>Blank</vt:lpstr>
      <vt:lpstr>Palliation og rehabilitering over hækken</vt:lpstr>
      <vt:lpstr>  Hvidbog om rehabilitering 2022 – nu med palliation  Hvordan kan vi tænke og handle PÅ TVÆRS af rehabilitering og palliation  Indhold:   Hvorfor var der brug for en ny hvidbog, og hvorfor skulle palliation omtales i den forbindelse?   Den nye definition  Hvidbogens anbefalinger  Hvad kan rehabiliterende og palliative indsatser og tilgange bidrage med ‘ind over hækken’ – og hvordan?  Eksempler fra egen og andres forskning </vt:lpstr>
      <vt:lpstr>PowerPoint-præsentation</vt:lpstr>
      <vt:lpstr>Hvidbogen – konsensusarbejde og involverende processer    </vt:lpstr>
      <vt:lpstr>Hvorfor en ny hvidbog og definition?</vt:lpstr>
      <vt:lpstr>Hvorfor palliation i en hvidbog om rehabilitering?</vt:lpstr>
      <vt:lpstr>REHABILITERING DEFINITION 2022 </vt:lpstr>
      <vt:lpstr>Personcentreret rehabilitering iflg hvidbogen</vt:lpstr>
      <vt:lpstr>Anbefalinger</vt:lpstr>
      <vt:lpstr>Hvad kan palliativ indsats og værdier bidrage med i rehabilitering (ift personen i rehabilitering, dennes familie, fagpersoner, institutioner) – og hvordan?   </vt:lpstr>
      <vt:lpstr>Hvad kan rehabilitering og rehabiliterende værdier og principper bidrage med i den  basale og specialiserede palliative indsats (- ift den palliative patient og dennes familie, fagpersoner, institutioner) – og hvordan?    </vt:lpstr>
      <vt:lpstr>PowerPoint-præsentation</vt:lpstr>
      <vt:lpstr>PowerPoint-præsentation</vt:lpstr>
      <vt:lpstr>PowerPoint-præsentation</vt:lpstr>
      <vt:lpstr>Klip hækken…..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2019-01-15T10:32:39Z</dcterms:created>
  <dcterms:modified xsi:type="dcterms:W3CDTF">2023-03-27T08:45:26Z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2019-04-29T11:09:13.8320115Z</vt:lpwstr>
  </property>
  <property fmtid="{D5CDD505-2E9C-101B-9397-08002B2CF9AE}" pid="3" name="TemplafyTenantId">
    <vt:lpwstr>sdu</vt:lpwstr>
  </property>
  <property fmtid="{D5CDD505-2E9C-101B-9397-08002B2CF9AE}" pid="4" name="TemplafyTemplateId">
    <vt:lpwstr>636921197437006162</vt:lpwstr>
  </property>
  <property fmtid="{D5CDD505-2E9C-101B-9397-08002B2CF9AE}" pid="5" name="TemplafyUserProfileId">
    <vt:lpwstr>637830411953167773</vt:lpwstr>
  </property>
  <property fmtid="{D5CDD505-2E9C-101B-9397-08002B2CF9AE}" pid="6" name="TemplafyLanguageCode">
    <vt:lpwstr>da-DK</vt:lpwstr>
  </property>
</Properties>
</file>